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90" r:id="rId3"/>
    <p:sldId id="257" r:id="rId4"/>
    <p:sldId id="261" r:id="rId5"/>
    <p:sldId id="315" r:id="rId6"/>
    <p:sldId id="272" r:id="rId7"/>
    <p:sldId id="274" r:id="rId8"/>
    <p:sldId id="275" r:id="rId9"/>
    <p:sldId id="264" r:id="rId10"/>
    <p:sldId id="312" r:id="rId11"/>
    <p:sldId id="265" r:id="rId12"/>
    <p:sldId id="284" r:id="rId13"/>
    <p:sldId id="314" r:id="rId14"/>
    <p:sldId id="280" r:id="rId15"/>
    <p:sldId id="283" r:id="rId16"/>
    <p:sldId id="263" r:id="rId17"/>
    <p:sldId id="262" r:id="rId18"/>
    <p:sldId id="285" r:id="rId19"/>
    <p:sldId id="279" r:id="rId20"/>
    <p:sldId id="286" r:id="rId21"/>
    <p:sldId id="316" r:id="rId22"/>
    <p:sldId id="295" r:id="rId23"/>
    <p:sldId id="296" r:id="rId24"/>
    <p:sldId id="294" r:id="rId25"/>
    <p:sldId id="266" r:id="rId26"/>
    <p:sldId id="267" r:id="rId27"/>
    <p:sldId id="268" r:id="rId28"/>
    <p:sldId id="311" r:id="rId29"/>
    <p:sldId id="269" r:id="rId30"/>
    <p:sldId id="302" r:id="rId31"/>
    <p:sldId id="270" r:id="rId32"/>
    <p:sldId id="318" r:id="rId33"/>
    <p:sldId id="319" r:id="rId34"/>
    <p:sldId id="309" r:id="rId35"/>
    <p:sldId id="271" r:id="rId36"/>
    <p:sldId id="301" r:id="rId37"/>
    <p:sldId id="307" r:id="rId38"/>
    <p:sldId id="308" r:id="rId39"/>
    <p:sldId id="298" r:id="rId40"/>
    <p:sldId id="306" r:id="rId41"/>
    <p:sldId id="317" r:id="rId42"/>
    <p:sldId id="291" r:id="rId43"/>
    <p:sldId id="288" r:id="rId44"/>
    <p:sldId id="260" r:id="rId45"/>
    <p:sldId id="292" r:id="rId46"/>
    <p:sldId id="293" r:id="rId47"/>
    <p:sldId id="299" r:id="rId48"/>
    <p:sldId id="277" r:id="rId4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D9D8"/>
    <a:srgbClr val="003366"/>
    <a:srgbClr val="005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00" d="100"/>
        <a:sy n="100" d="100"/>
      </p:scale>
      <p:origin x="0" y="0"/>
    </p:cViewPr>
  </p:notesTextViewPr>
  <p:sorterViewPr>
    <p:cViewPr>
      <p:scale>
        <a:sx n="30" d="100"/>
        <a:sy n="3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19/11/2014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19/11/2014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19/11/2014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19/11/2014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19/11/2014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19/11/2014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19/11/2014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fhw.gr/chronos/06/gr/economy/copyrights/copy302.html" TargetMode="External"/><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8.gif"/></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users.sch.gr/ipap/Ellinikos%20Politismos/Yliko/Theoria%20arxaia/metafraseis%20a%20gym/deer_17.gif"/>
          <p:cNvPicPr>
            <a:picLocks noChangeAspect="1" noChangeArrowheads="1" noCrop="1"/>
          </p:cNvPicPr>
          <p:nvPr/>
        </p:nvPicPr>
        <p:blipFill>
          <a:blip r:embed="rId2" cstate="print"/>
          <a:srcRect/>
          <a:stretch>
            <a:fillRect/>
          </a:stretch>
        </p:blipFill>
        <p:spPr bwMode="auto">
          <a:xfrm>
            <a:off x="0" y="0"/>
            <a:ext cx="4427984" cy="6777526"/>
          </a:xfrm>
          <a:prstGeom prst="rect">
            <a:avLst/>
          </a:prstGeom>
          <a:noFill/>
        </p:spPr>
      </p:pic>
      <p:sp>
        <p:nvSpPr>
          <p:cNvPr id="3" name="2 - Ορθογώνιο"/>
          <p:cNvSpPr/>
          <p:nvPr/>
        </p:nvSpPr>
        <p:spPr>
          <a:xfrm>
            <a:off x="4211960" y="4365104"/>
            <a:ext cx="4359525" cy="1200329"/>
          </a:xfrm>
          <a:prstGeom prst="rect">
            <a:avLst/>
          </a:prstGeom>
        </p:spPr>
        <p:txBody>
          <a:bodyPr wrap="square">
            <a:spAutoFit/>
          </a:bodyPr>
          <a:lstStyle/>
          <a:p>
            <a:pPr algn="ctr"/>
            <a:r>
              <a:rPr lang="el-GR" sz="7200" b="1" i="1" dirty="0" smtClean="0">
                <a:solidFill>
                  <a:srgbClr val="92D050"/>
                </a:solidFill>
              </a:rPr>
              <a:t>πίνω</a:t>
            </a:r>
            <a:endParaRPr lang="el-GR" sz="7200" b="1" i="1" dirty="0">
              <a:solidFill>
                <a:srgbClr val="92D050"/>
              </a:solidFill>
            </a:endParaRPr>
          </a:p>
        </p:txBody>
      </p:sp>
      <p:sp>
        <p:nvSpPr>
          <p:cNvPr id="4" name="3 - TextBox"/>
          <p:cNvSpPr txBox="1"/>
          <p:nvPr/>
        </p:nvSpPr>
        <p:spPr>
          <a:xfrm>
            <a:off x="4860032" y="332656"/>
            <a:ext cx="4104456" cy="3416320"/>
          </a:xfrm>
          <a:prstGeom prst="rect">
            <a:avLst/>
          </a:prstGeom>
          <a:noFill/>
        </p:spPr>
        <p:txBody>
          <a:bodyPr wrap="square" rtlCol="0">
            <a:spAutoFit/>
          </a:bodyPr>
          <a:lstStyle/>
          <a:p>
            <a:r>
              <a:rPr lang="el-GR" sz="5400" i="1" dirty="0" smtClean="0">
                <a:solidFill>
                  <a:srgbClr val="92D050"/>
                </a:solidFill>
              </a:rPr>
              <a:t>Ας δούμε το λεξιλογικό πίνακα της 6</a:t>
            </a:r>
            <a:r>
              <a:rPr lang="el-GR" sz="5400" i="1" baseline="30000" dirty="0" smtClean="0">
                <a:solidFill>
                  <a:srgbClr val="92D050"/>
                </a:solidFill>
              </a:rPr>
              <a:t>ης</a:t>
            </a:r>
            <a:r>
              <a:rPr lang="el-GR" sz="5400" i="1" dirty="0" smtClean="0">
                <a:solidFill>
                  <a:srgbClr val="92D050"/>
                </a:solidFill>
              </a:rPr>
              <a:t> ενότητας :</a:t>
            </a:r>
            <a:endParaRPr lang="el-GR" sz="5400" i="1" dirty="0">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set>
                                      <p:cBhvr>
                                        <p:cTn id="14" dur="455" fill="hold">
                                          <p:stCondLst>
                                            <p:cond delay="0"/>
                                          </p:stCondLst>
                                        </p:cTn>
                                        <p:tgtEl>
                                          <p:spTgt spid="3"/>
                                        </p:tgtEl>
                                        <p:attrNameLst>
                                          <p:attrName>style.rotation</p:attrName>
                                        </p:attrNameLst>
                                      </p:cBhvr>
                                      <p:to>
                                        <p:strVal val="-45.0"/>
                                      </p:to>
                                    </p:set>
                                    <p:anim calcmode="lin" valueType="num">
                                      <p:cBhvr>
                                        <p:cTn id="15"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protothema.gr/076FBFEEDDAADB0727BC59C31186203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2" descr="http://vatopaidi.files.wordpress.com/2012/07/samothraki.jpg?w=780&amp;h=587"/>
          <p:cNvPicPr>
            <a:picLocks noChangeAspect="1" noChangeArrowheads="1"/>
          </p:cNvPicPr>
          <p:nvPr/>
        </p:nvPicPr>
        <p:blipFill>
          <a:blip r:embed="rId3" cstate="print"/>
          <a:srcRect/>
          <a:stretch>
            <a:fillRect/>
          </a:stretch>
        </p:blipFill>
        <p:spPr bwMode="auto">
          <a:xfrm>
            <a:off x="-1" y="0"/>
            <a:ext cx="9214715" cy="694675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2.bp.blogspot.com/_CGoZI8StUmE/SQiYupFR-KI/AAAAAAAAAFw/i2zxvSC4dU4/s320/water.jpg"/>
          <p:cNvPicPr>
            <a:picLocks noChangeAspect="1" noChangeArrowheads="1"/>
          </p:cNvPicPr>
          <p:nvPr/>
        </p:nvPicPr>
        <p:blipFill>
          <a:blip r:embed="rId2" cstate="print"/>
          <a:srcRect/>
          <a:stretch>
            <a:fillRect/>
          </a:stretch>
        </p:blipFill>
        <p:spPr bwMode="auto">
          <a:xfrm>
            <a:off x="0" y="0"/>
            <a:ext cx="5661246" cy="5661248"/>
          </a:xfrm>
          <a:prstGeom prst="rect">
            <a:avLst/>
          </a:prstGeom>
          <a:noFill/>
        </p:spPr>
      </p:pic>
      <p:sp>
        <p:nvSpPr>
          <p:cNvPr id="3" name="2 - Ορθογώνιο"/>
          <p:cNvSpPr/>
          <p:nvPr/>
        </p:nvSpPr>
        <p:spPr>
          <a:xfrm>
            <a:off x="5831632" y="260648"/>
            <a:ext cx="3312368" cy="6494085"/>
          </a:xfrm>
          <a:prstGeom prst="rect">
            <a:avLst/>
          </a:prstGeom>
        </p:spPr>
        <p:txBody>
          <a:bodyPr wrap="square">
            <a:spAutoFit/>
          </a:bodyPr>
          <a:lstStyle/>
          <a:p>
            <a:r>
              <a:rPr lang="el-GR" sz="5400" b="1" dirty="0" err="1" smtClean="0">
                <a:solidFill>
                  <a:schemeClr val="accent5">
                    <a:lumMod val="40000"/>
                    <a:lumOff val="60000"/>
                  </a:schemeClr>
                </a:solidFill>
              </a:rPr>
              <a:t>πόσις</a:t>
            </a:r>
            <a:endParaRPr lang="el-GR" sz="5400" b="1" dirty="0" smtClean="0">
              <a:solidFill>
                <a:schemeClr val="accent5">
                  <a:lumMod val="40000"/>
                  <a:lumOff val="60000"/>
                </a:schemeClr>
              </a:solidFill>
            </a:endParaRPr>
          </a:p>
          <a:p>
            <a:r>
              <a:rPr lang="el-GR" sz="5400" b="1" dirty="0" smtClean="0">
                <a:solidFill>
                  <a:schemeClr val="accent5">
                    <a:lumMod val="40000"/>
                    <a:lumOff val="60000"/>
                  </a:schemeClr>
                </a:solidFill>
              </a:rPr>
              <a:t>πόση</a:t>
            </a:r>
            <a:r>
              <a:rPr lang="el-GR" sz="5400" dirty="0" smtClean="0">
                <a:solidFill>
                  <a:schemeClr val="accent5">
                    <a:lumMod val="40000"/>
                    <a:lumOff val="60000"/>
                  </a:schemeClr>
                </a:solidFill>
              </a:rPr>
              <a:t> </a:t>
            </a:r>
            <a:r>
              <a:rPr lang="el-GR" sz="5400" b="1" dirty="0" smtClean="0">
                <a:solidFill>
                  <a:schemeClr val="accent5">
                    <a:lumMod val="40000"/>
                    <a:lumOff val="60000"/>
                  </a:schemeClr>
                </a:solidFill>
              </a:rPr>
              <a:t>:</a:t>
            </a:r>
          </a:p>
          <a:p>
            <a:r>
              <a:rPr lang="el-GR" sz="3200" dirty="0" smtClean="0"/>
              <a:t> </a:t>
            </a:r>
            <a:r>
              <a:rPr lang="el-GR" sz="4000" b="1" dirty="0" smtClean="0"/>
              <a:t>η ενέργεια του πίνω: </a:t>
            </a:r>
          </a:p>
          <a:p>
            <a:pPr algn="ctr"/>
            <a:r>
              <a:rPr lang="el-GR" sz="2800" b="1" i="1" dirty="0" smtClean="0">
                <a:solidFill>
                  <a:srgbClr val="00B0F0"/>
                </a:solidFill>
              </a:rPr>
              <a:t>παράδειγμα</a:t>
            </a:r>
          </a:p>
          <a:p>
            <a:r>
              <a:rPr lang="el-GR" sz="4000" b="1" i="1" dirty="0" smtClean="0"/>
              <a:t>Επιτρέπεται / απαγορεύεται η</a:t>
            </a:r>
            <a:r>
              <a:rPr lang="el-GR" sz="4000" b="1" dirty="0" smtClean="0"/>
              <a:t> πόση </a:t>
            </a:r>
            <a:r>
              <a:rPr lang="el-GR" sz="4000" b="1" i="1" dirty="0" smtClean="0"/>
              <a:t>του ύδατος της περιοχής.</a:t>
            </a:r>
            <a:endParaRPr lang="el-GR" sz="40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ppt_w</p:attrName>
                                        </p:attrNameLst>
                                      </p:cBhvr>
                                      <p:tavLst>
                                        <p:tav tm="0">
                                          <p:val>
                                            <p:strVal val="#ppt_w*0.70"/>
                                          </p:val>
                                        </p:tav>
                                        <p:tav tm="100000">
                                          <p:val>
                                            <p:strVal val="#ppt_w"/>
                                          </p:val>
                                        </p:tav>
                                      </p:tavLst>
                                    </p:anim>
                                    <p:anim calcmode="lin" valueType="num">
                                      <p:cBhvr>
                                        <p:cTn id="8" dur="1000" fill="hold"/>
                                        <p:tgtEl>
                                          <p:spTgt spid="22530"/>
                                        </p:tgtEl>
                                        <p:attrNameLst>
                                          <p:attrName>ppt_h</p:attrName>
                                        </p:attrNameLst>
                                      </p:cBhvr>
                                      <p:tavLst>
                                        <p:tav tm="0">
                                          <p:val>
                                            <p:strVal val="#ppt_h"/>
                                          </p:val>
                                        </p:tav>
                                        <p:tav tm="100000">
                                          <p:val>
                                            <p:strVal val="#ppt_h"/>
                                          </p:val>
                                        </p:tav>
                                      </p:tavLst>
                                    </p:anim>
                                    <p:animEffect transition="in" filter="fade">
                                      <p:cBhvr>
                                        <p:cTn id="9" dur="1000"/>
                                        <p:tgtEl>
                                          <p:spTgt spid="22530"/>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3"/>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683568" y="764704"/>
            <a:ext cx="7848872" cy="4401205"/>
          </a:xfrm>
          <a:prstGeom prst="rect">
            <a:avLst/>
          </a:prstGeom>
        </p:spPr>
        <p:txBody>
          <a:bodyPr wrap="square">
            <a:spAutoFit/>
          </a:bodyPr>
          <a:lstStyle/>
          <a:p>
            <a:pPr algn="ctr"/>
            <a:r>
              <a:rPr lang="el-GR" sz="6000" b="1" dirty="0" smtClean="0">
                <a:solidFill>
                  <a:srgbClr val="00B0F0"/>
                </a:solidFill>
              </a:rPr>
              <a:t>ποτίζω</a:t>
            </a:r>
            <a:r>
              <a:rPr lang="el-GR" sz="6000" dirty="0" smtClean="0">
                <a:solidFill>
                  <a:srgbClr val="00B0F0"/>
                </a:solidFill>
              </a:rPr>
              <a:t> </a:t>
            </a:r>
            <a:r>
              <a:rPr lang="el-GR" sz="4400" dirty="0" smtClean="0"/>
              <a:t> </a:t>
            </a:r>
          </a:p>
          <a:p>
            <a:pPr algn="ctr"/>
            <a:endParaRPr lang="el-GR" sz="4400" dirty="0" smtClean="0"/>
          </a:p>
          <a:p>
            <a:pPr algn="ctr"/>
            <a:r>
              <a:rPr lang="el-GR" sz="4400" b="1" dirty="0" smtClean="0"/>
              <a:t>1.</a:t>
            </a:r>
            <a:r>
              <a:rPr lang="el-GR" sz="4400" dirty="0" smtClean="0"/>
              <a:t> ρίχνω νερό σε φυτά , αρδεύω:</a:t>
            </a:r>
          </a:p>
          <a:p>
            <a:pPr algn="ctr"/>
            <a:r>
              <a:rPr lang="el-GR" sz="4400" b="1" dirty="0" smtClean="0"/>
              <a:t>2.</a:t>
            </a:r>
            <a:r>
              <a:rPr lang="el-GR" sz="4400" dirty="0" smtClean="0"/>
              <a:t> δίνω σε κάποιον να πιει κάτι, και κυρίως νερό σε ζώα: (φροντίζω) </a:t>
            </a:r>
            <a:endParaRPr lang="el-GR"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arcadiaportal.gr/sites/default/files/DSC05516_large.jpg"/>
          <p:cNvPicPr>
            <a:picLocks noChangeAspect="1" noChangeArrowheads="1"/>
          </p:cNvPicPr>
          <p:nvPr/>
        </p:nvPicPr>
        <p:blipFill>
          <a:blip r:embed="rId2" cstate="print"/>
          <a:srcRect/>
          <a:stretch>
            <a:fillRect/>
          </a:stretch>
        </p:blipFill>
        <p:spPr bwMode="auto">
          <a:xfrm>
            <a:off x="179512" y="260648"/>
            <a:ext cx="8712968" cy="65431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p:cTn id="7" dur="1000" fill="hold"/>
                                        <p:tgtEl>
                                          <p:spTgt spid="60418"/>
                                        </p:tgtEl>
                                        <p:attrNameLst>
                                          <p:attrName>ppt_w</p:attrName>
                                        </p:attrNameLst>
                                      </p:cBhvr>
                                      <p:tavLst>
                                        <p:tav tm="0">
                                          <p:val>
                                            <p:strVal val="#ppt_w+.3"/>
                                          </p:val>
                                        </p:tav>
                                        <p:tav tm="100000">
                                          <p:val>
                                            <p:strVal val="#ppt_w"/>
                                          </p:val>
                                        </p:tav>
                                      </p:tavLst>
                                    </p:anim>
                                    <p:anim calcmode="lin" valueType="num">
                                      <p:cBhvr>
                                        <p:cTn id="8" dur="1000" fill="hold"/>
                                        <p:tgtEl>
                                          <p:spTgt spid="60418"/>
                                        </p:tgtEl>
                                        <p:attrNameLst>
                                          <p:attrName>ppt_h</p:attrName>
                                        </p:attrNameLst>
                                      </p:cBhvr>
                                      <p:tavLst>
                                        <p:tav tm="0">
                                          <p:val>
                                            <p:strVal val="#ppt_h"/>
                                          </p:val>
                                        </p:tav>
                                        <p:tav tm="100000">
                                          <p:val>
                                            <p:strVal val="#ppt_h"/>
                                          </p:val>
                                        </p:tav>
                                      </p:tavLst>
                                    </p:anim>
                                    <p:animEffect transition="in" filter="fade">
                                      <p:cBhvr>
                                        <p:cTn id="9" dur="10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_8RPDdCwGWWc/TORm1SLx4WI/AAAAAAAADJs/degBdtQlv94/s1600/56F186F2A4E616BCA1CB0A4A2A349A6A.jpg"/>
          <p:cNvPicPr>
            <a:picLocks noChangeAspect="1" noChangeArrowheads="1"/>
          </p:cNvPicPr>
          <p:nvPr/>
        </p:nvPicPr>
        <p:blipFill>
          <a:blip r:embed="rId2" cstate="print"/>
          <a:srcRect/>
          <a:stretch>
            <a:fillRect/>
          </a:stretch>
        </p:blipFill>
        <p:spPr bwMode="auto">
          <a:xfrm>
            <a:off x="11837" y="0"/>
            <a:ext cx="9142044"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611560" y="836712"/>
            <a:ext cx="7560840" cy="5355312"/>
          </a:xfrm>
          <a:prstGeom prst="rect">
            <a:avLst/>
          </a:prstGeom>
        </p:spPr>
        <p:txBody>
          <a:bodyPr wrap="square">
            <a:spAutoFit/>
          </a:bodyPr>
          <a:lstStyle/>
          <a:p>
            <a:pPr algn="ctr"/>
            <a:r>
              <a:rPr lang="el-GR" sz="7200" b="1" dirty="0" smtClean="0">
                <a:solidFill>
                  <a:srgbClr val="00B0F0"/>
                </a:solidFill>
              </a:rPr>
              <a:t>πότισμα</a:t>
            </a:r>
            <a:r>
              <a:rPr lang="el-GR" sz="7200" dirty="0" smtClean="0">
                <a:solidFill>
                  <a:srgbClr val="00B0F0"/>
                </a:solidFill>
              </a:rPr>
              <a:t> :</a:t>
            </a:r>
          </a:p>
          <a:p>
            <a:pPr algn="ctr"/>
            <a:r>
              <a:rPr lang="el-GR" sz="4000" dirty="0" smtClean="0"/>
              <a:t> </a:t>
            </a:r>
            <a:r>
              <a:rPr lang="el-GR" sz="5400" dirty="0" smtClean="0"/>
              <a:t>η ενέργεια ή το αποτέλεσμα του ποτίζω  </a:t>
            </a:r>
          </a:p>
          <a:p>
            <a:pPr algn="ctr"/>
            <a:r>
              <a:rPr lang="el-GR" sz="5400" i="1" dirty="0" smtClean="0"/>
              <a:t>Το </a:t>
            </a:r>
            <a:r>
              <a:rPr lang="el-GR" sz="5400" dirty="0" smtClean="0"/>
              <a:t> πότισμα </a:t>
            </a:r>
            <a:r>
              <a:rPr lang="el-GR" sz="5400" i="1" dirty="0" smtClean="0"/>
              <a:t>των λουλουδιών / των χωραφιών / των φυτών. </a:t>
            </a:r>
            <a:endParaRPr lang="el-GR"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sraelnewtech.gov.il/SiteCollectionImages/water/water_flickr_eyesore9.jpg"/>
          <p:cNvPicPr>
            <a:picLocks noChangeAspect="1" noChangeArrowheads="1"/>
          </p:cNvPicPr>
          <p:nvPr/>
        </p:nvPicPr>
        <p:blipFill>
          <a:blip r:embed="rId2" cstate="print"/>
          <a:srcRect/>
          <a:stretch>
            <a:fillRect/>
          </a:stretch>
        </p:blipFill>
        <p:spPr bwMode="auto">
          <a:xfrm>
            <a:off x="0" y="0"/>
            <a:ext cx="9152738"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ppt_w</p:attrName>
                                        </p:attrNameLst>
                                      </p:cBhvr>
                                      <p:tavLst>
                                        <p:tav tm="0">
                                          <p:val>
                                            <p:strVal val="#ppt_w+.3"/>
                                          </p:val>
                                        </p:tav>
                                        <p:tav tm="100000">
                                          <p:val>
                                            <p:strVal val="#ppt_w"/>
                                          </p:val>
                                        </p:tav>
                                      </p:tavLst>
                                    </p:anim>
                                    <p:anim calcmode="lin" valueType="num">
                                      <p:cBhvr>
                                        <p:cTn id="8" dur="1000" fill="hold"/>
                                        <p:tgtEl>
                                          <p:spTgt spid="20482"/>
                                        </p:tgtEl>
                                        <p:attrNameLst>
                                          <p:attrName>ppt_h</p:attrName>
                                        </p:attrNameLst>
                                      </p:cBhvr>
                                      <p:tavLst>
                                        <p:tav tm="0">
                                          <p:val>
                                            <p:strVal val="#ppt_h"/>
                                          </p:val>
                                        </p:tav>
                                        <p:tav tm="100000">
                                          <p:val>
                                            <p:strVal val="#ppt_h"/>
                                          </p:val>
                                        </p:tav>
                                      </p:tavLst>
                                    </p:anim>
                                    <p:animEffect transition="in" filter="fade">
                                      <p:cBhvr>
                                        <p:cTn id="9" dur="1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251520" y="476672"/>
            <a:ext cx="8568952" cy="5016758"/>
          </a:xfrm>
          <a:prstGeom prst="rect">
            <a:avLst/>
          </a:prstGeom>
        </p:spPr>
        <p:txBody>
          <a:bodyPr wrap="square">
            <a:spAutoFit/>
          </a:bodyPr>
          <a:lstStyle/>
          <a:p>
            <a:pPr algn="ctr"/>
            <a:r>
              <a:rPr lang="el-GR" sz="4400" b="1" dirty="0" err="1" smtClean="0">
                <a:solidFill>
                  <a:srgbClr val="B1D9D8"/>
                </a:solidFill>
              </a:rPr>
              <a:t>κατάποσις</a:t>
            </a:r>
            <a:r>
              <a:rPr lang="el-GR" sz="4400" b="1" dirty="0" smtClean="0">
                <a:solidFill>
                  <a:srgbClr val="B1D9D8"/>
                </a:solidFill>
              </a:rPr>
              <a:t>   κατάποση  : </a:t>
            </a:r>
          </a:p>
          <a:p>
            <a:pPr algn="ctr"/>
            <a:endParaRPr lang="el-GR" sz="1200" b="1" dirty="0" smtClean="0">
              <a:solidFill>
                <a:srgbClr val="B1D9D8"/>
              </a:solidFill>
            </a:endParaRPr>
          </a:p>
          <a:p>
            <a:pPr algn="ctr"/>
            <a:r>
              <a:rPr lang="el-GR" sz="4400" dirty="0" smtClean="0">
                <a:solidFill>
                  <a:srgbClr val="B1D9D8"/>
                </a:solidFill>
              </a:rPr>
              <a:t>η ενέργεια του καταπίνω, το σύνολο των εκούσιων και αντανακλαστικών κινήσεων με τις οποίες μεταφέρεται κάτι, στερεό ή υγρό, από τη στοματική κοιλότητα στο στομάχι, διά μέσου του οισοφάγου: </a:t>
            </a:r>
            <a:endParaRPr lang="el-GR" sz="4400" dirty="0">
              <a:solidFill>
                <a:srgbClr val="B1D9D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Τα πέντε πιο ρομαντικά αποφθέγματα αιώνιας αγάπης για να πείτε στο σύντροφο σας "/>
          <p:cNvPicPr>
            <a:picLocks noChangeAspect="1" noChangeArrowheads="1"/>
          </p:cNvPicPr>
          <p:nvPr/>
        </p:nvPicPr>
        <p:blipFill>
          <a:blip r:embed="rId2" cstate="print"/>
          <a:srcRect/>
          <a:stretch>
            <a:fillRect/>
          </a:stretch>
        </p:blipFill>
        <p:spPr bwMode="auto">
          <a:xfrm>
            <a:off x="0" y="0"/>
            <a:ext cx="4932040" cy="6845830"/>
          </a:xfrm>
          <a:prstGeom prst="rect">
            <a:avLst/>
          </a:prstGeom>
          <a:noFill/>
        </p:spPr>
      </p:pic>
      <p:sp>
        <p:nvSpPr>
          <p:cNvPr id="3" name="2 - Ορθογώνιο"/>
          <p:cNvSpPr/>
          <p:nvPr/>
        </p:nvSpPr>
        <p:spPr>
          <a:xfrm>
            <a:off x="4932040" y="260648"/>
            <a:ext cx="4032448" cy="6247864"/>
          </a:xfrm>
          <a:prstGeom prst="rect">
            <a:avLst/>
          </a:prstGeom>
        </p:spPr>
        <p:txBody>
          <a:bodyPr wrap="square">
            <a:spAutoFit/>
          </a:bodyPr>
          <a:lstStyle/>
          <a:p>
            <a:pPr algn="ctr"/>
            <a:r>
              <a:rPr lang="el-GR" sz="4800" b="1" dirty="0" smtClean="0">
                <a:solidFill>
                  <a:schemeClr val="accent2">
                    <a:lumMod val="40000"/>
                    <a:lumOff val="60000"/>
                  </a:schemeClr>
                </a:solidFill>
              </a:rPr>
              <a:t>πρόποση </a:t>
            </a:r>
            <a:r>
              <a:rPr lang="el-GR" sz="3200" b="1" dirty="0" smtClean="0"/>
              <a:t>:</a:t>
            </a:r>
            <a:r>
              <a:rPr lang="el-GR" sz="3200" dirty="0" smtClean="0"/>
              <a:t> σύντομος λόγος σε γιορτές, σε συνεστιάσεις κτλ., στο τέλος του οποίου αυτός που τον εκφωνεί σηκώνει ένα ποτήρι και προτρέπει να πιουν όλοι μαζί προς τιμή κάποιου προσώπου ή γεγονότος </a:t>
            </a:r>
            <a:endParaRPr lang="el-G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8914"/>
                                        </p:tgtEl>
                                        <p:attrNameLst>
                                          <p:attrName>style.visibility</p:attrName>
                                        </p:attrNameLst>
                                      </p:cBhvr>
                                      <p:to>
                                        <p:strVal val="visible"/>
                                      </p:to>
                                    </p:set>
                                    <p:anim calcmode="lin" valueType="num">
                                      <p:cBhvr>
                                        <p:cTn id="12" dur="1000" fill="hold"/>
                                        <p:tgtEl>
                                          <p:spTgt spid="38914"/>
                                        </p:tgtEl>
                                        <p:attrNameLst>
                                          <p:attrName>ppt_w</p:attrName>
                                        </p:attrNameLst>
                                      </p:cBhvr>
                                      <p:tavLst>
                                        <p:tav tm="0">
                                          <p:val>
                                            <p:strVal val="#ppt_w*0.70"/>
                                          </p:val>
                                        </p:tav>
                                        <p:tav tm="100000">
                                          <p:val>
                                            <p:strVal val="#ppt_w"/>
                                          </p:val>
                                        </p:tav>
                                      </p:tavLst>
                                    </p:anim>
                                    <p:anim calcmode="lin" valueType="num">
                                      <p:cBhvr>
                                        <p:cTn id="13" dur="1000" fill="hold"/>
                                        <p:tgtEl>
                                          <p:spTgt spid="38914"/>
                                        </p:tgtEl>
                                        <p:attrNameLst>
                                          <p:attrName>ppt_h</p:attrName>
                                        </p:attrNameLst>
                                      </p:cBhvr>
                                      <p:tavLst>
                                        <p:tav tm="0">
                                          <p:val>
                                            <p:strVal val="#ppt_h"/>
                                          </p:val>
                                        </p:tav>
                                        <p:tav tm="100000">
                                          <p:val>
                                            <p:strVal val="#ppt_h"/>
                                          </p:val>
                                        </p:tav>
                                      </p:tavLst>
                                    </p:anim>
                                    <p:animEffect transition="in" filter="fade">
                                      <p:cBhvr>
                                        <p:cTn id="14" dur="1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5220072" y="0"/>
            <a:ext cx="3131840" cy="4462760"/>
          </a:xfrm>
          <a:prstGeom prst="rect">
            <a:avLst/>
          </a:prstGeom>
        </p:spPr>
        <p:txBody>
          <a:bodyPr wrap="square">
            <a:spAutoFit/>
          </a:bodyPr>
          <a:lstStyle/>
          <a:p>
            <a:pPr algn="ctr"/>
            <a:r>
              <a:rPr lang="el-GR" sz="4400" b="1" dirty="0" smtClean="0">
                <a:solidFill>
                  <a:schemeClr val="accent6">
                    <a:lumMod val="60000"/>
                    <a:lumOff val="40000"/>
                  </a:schemeClr>
                </a:solidFill>
              </a:rPr>
              <a:t>συμπότης</a:t>
            </a:r>
            <a:r>
              <a:rPr lang="el-GR" sz="6000" b="1" dirty="0" smtClean="0">
                <a:solidFill>
                  <a:schemeClr val="accent6">
                    <a:lumMod val="60000"/>
                    <a:lumOff val="40000"/>
                  </a:schemeClr>
                </a:solidFill>
              </a:rPr>
              <a:t> </a:t>
            </a:r>
            <a:r>
              <a:rPr lang="el-GR" sz="4000" b="1" dirty="0" smtClean="0"/>
              <a:t>:  </a:t>
            </a:r>
          </a:p>
          <a:p>
            <a:pPr algn="ctr"/>
            <a:r>
              <a:rPr lang="el-GR" sz="3200" b="1" dirty="0" smtClean="0"/>
              <a:t>αυτός που πίνει</a:t>
            </a:r>
          </a:p>
          <a:p>
            <a:pPr algn="ctr"/>
            <a:r>
              <a:rPr lang="el-GR" sz="3200" b="1" dirty="0" smtClean="0"/>
              <a:t> κρασί ή </a:t>
            </a:r>
          </a:p>
          <a:p>
            <a:pPr algn="ctr"/>
            <a:r>
              <a:rPr lang="el-GR" sz="3200" b="1" dirty="0" smtClean="0"/>
              <a:t>άλλα</a:t>
            </a:r>
          </a:p>
          <a:p>
            <a:pPr algn="ctr"/>
            <a:r>
              <a:rPr lang="el-GR" sz="3200" b="1" dirty="0" smtClean="0"/>
              <a:t>οινοπνευματώδη </a:t>
            </a:r>
          </a:p>
          <a:p>
            <a:pPr algn="ctr"/>
            <a:r>
              <a:rPr lang="el-GR" sz="3200" b="1" dirty="0" smtClean="0"/>
              <a:t>ποτά, </a:t>
            </a:r>
          </a:p>
          <a:p>
            <a:pPr algn="ctr"/>
            <a:r>
              <a:rPr lang="el-GR" sz="3200" b="1" dirty="0" smtClean="0"/>
              <a:t>μαζί με</a:t>
            </a:r>
          </a:p>
          <a:p>
            <a:pPr algn="ctr"/>
            <a:r>
              <a:rPr lang="el-GR" sz="3200" b="1" dirty="0" smtClean="0"/>
              <a:t> άλλους. </a:t>
            </a:r>
            <a:endParaRPr lang="el-GR" sz="3200" b="1" dirty="0"/>
          </a:p>
        </p:txBody>
      </p:sp>
      <p:pic>
        <p:nvPicPr>
          <p:cNvPr id="4" name="Picture 2" descr="http://4.bp.blogspot.com/-6pSn0qajMoI/T8NqJ49B9LI/AAAAAAABmBE/JHT6rfNA9Yc/s1600/beer%2520xeria.jpg"/>
          <p:cNvPicPr>
            <a:picLocks noChangeAspect="1" noChangeArrowheads="1"/>
          </p:cNvPicPr>
          <p:nvPr/>
        </p:nvPicPr>
        <p:blipFill>
          <a:blip r:embed="rId2" cstate="print"/>
          <a:srcRect/>
          <a:stretch>
            <a:fillRect/>
          </a:stretch>
        </p:blipFill>
        <p:spPr bwMode="auto">
          <a:xfrm>
            <a:off x="5745121" y="4437112"/>
            <a:ext cx="3398879" cy="2420888"/>
          </a:xfrm>
          <a:prstGeom prst="rect">
            <a:avLst/>
          </a:prstGeom>
          <a:noFill/>
        </p:spPr>
      </p:pic>
      <p:pic>
        <p:nvPicPr>
          <p:cNvPr id="2050" name="Picture 2" descr="http://t3.gstatic.com/images?q=tbn:ANd9GcQ0sLcucfMYoYsozxAiqjIXE2cOnOccH8mjxWCPDTHOFQHIxqxb"/>
          <p:cNvPicPr>
            <a:picLocks noChangeAspect="1" noChangeArrowheads="1"/>
          </p:cNvPicPr>
          <p:nvPr/>
        </p:nvPicPr>
        <p:blipFill>
          <a:blip r:embed="rId3" cstate="print"/>
          <a:srcRect/>
          <a:stretch>
            <a:fillRect/>
          </a:stretch>
        </p:blipFill>
        <p:spPr bwMode="auto">
          <a:xfrm>
            <a:off x="-1" y="3380"/>
            <a:ext cx="5076057" cy="3169234"/>
          </a:xfrm>
          <a:prstGeom prst="rect">
            <a:avLst/>
          </a:prstGeom>
          <a:noFill/>
        </p:spPr>
      </p:pic>
      <p:pic>
        <p:nvPicPr>
          <p:cNvPr id="5" name="Picture 2" descr="http://www.zougla.gr/assets/images/400x300/546368.jpg"/>
          <p:cNvPicPr>
            <a:picLocks noChangeAspect="1" noChangeArrowheads="1"/>
          </p:cNvPicPr>
          <p:nvPr/>
        </p:nvPicPr>
        <p:blipFill>
          <a:blip r:embed="rId4" cstate="print"/>
          <a:srcRect/>
          <a:stretch>
            <a:fillRect/>
          </a:stretch>
        </p:blipFill>
        <p:spPr bwMode="auto">
          <a:xfrm>
            <a:off x="-1" y="3284984"/>
            <a:ext cx="4764021" cy="35730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5508104" y="260648"/>
            <a:ext cx="3635896" cy="1200329"/>
          </a:xfrm>
          <a:prstGeom prst="rect">
            <a:avLst/>
          </a:prstGeom>
          <a:noFill/>
        </p:spPr>
        <p:txBody>
          <a:bodyPr wrap="square" rtlCol="0">
            <a:spAutoFit/>
          </a:bodyPr>
          <a:lstStyle/>
          <a:p>
            <a:r>
              <a:rPr lang="el-GR" sz="7200" dirty="0" smtClean="0">
                <a:solidFill>
                  <a:schemeClr val="tx2">
                    <a:lumMod val="75000"/>
                  </a:schemeClr>
                </a:solidFill>
              </a:rPr>
              <a:t>Το </a:t>
            </a:r>
            <a:r>
              <a:rPr lang="el-GR" sz="7200" dirty="0" err="1" smtClean="0">
                <a:solidFill>
                  <a:schemeClr val="tx2">
                    <a:lumMod val="75000"/>
                  </a:schemeClr>
                </a:solidFill>
              </a:rPr>
              <a:t>ποτόν</a:t>
            </a:r>
            <a:endParaRPr lang="el-GR" sz="7200" dirty="0">
              <a:solidFill>
                <a:schemeClr val="tx2">
                  <a:lumMod val="75000"/>
                </a:schemeClr>
              </a:solidFill>
            </a:endParaRPr>
          </a:p>
        </p:txBody>
      </p:sp>
      <p:pic>
        <p:nvPicPr>
          <p:cNvPr id="3" name="Picture 2" descr="http://t2.gstatic.com/images?q=tbn:ANd9GcRZUd2jeG-2Y4UwzebceYLojwS-baLDBVu3-YJ81NsH8aEyPCOFwQ"/>
          <p:cNvPicPr>
            <a:picLocks noChangeAspect="1" noChangeArrowheads="1"/>
          </p:cNvPicPr>
          <p:nvPr/>
        </p:nvPicPr>
        <p:blipFill>
          <a:blip r:embed="rId2" cstate="print"/>
          <a:srcRect/>
          <a:stretch>
            <a:fillRect/>
          </a:stretch>
        </p:blipFill>
        <p:spPr bwMode="auto">
          <a:xfrm>
            <a:off x="0" y="0"/>
            <a:ext cx="5384477" cy="6858000"/>
          </a:xfrm>
          <a:prstGeom prst="rect">
            <a:avLst/>
          </a:prstGeom>
          <a:noFill/>
        </p:spPr>
      </p:pic>
      <p:pic>
        <p:nvPicPr>
          <p:cNvPr id="4" name="Picture 6" descr="http://www.otherside.gr/wp-content/uploads/2009/01/drinks-01.jpg"/>
          <p:cNvPicPr>
            <a:picLocks noChangeAspect="1" noChangeArrowheads="1"/>
          </p:cNvPicPr>
          <p:nvPr/>
        </p:nvPicPr>
        <p:blipFill>
          <a:blip r:embed="rId3" cstate="print"/>
          <a:srcRect/>
          <a:stretch>
            <a:fillRect/>
          </a:stretch>
        </p:blipFill>
        <p:spPr bwMode="auto">
          <a:xfrm>
            <a:off x="5364088" y="2636912"/>
            <a:ext cx="3779912" cy="2521951"/>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95536" y="548680"/>
            <a:ext cx="8496944" cy="5847755"/>
          </a:xfrm>
          <a:prstGeom prst="rect">
            <a:avLst/>
          </a:prstGeom>
        </p:spPr>
        <p:txBody>
          <a:bodyPr wrap="square">
            <a:spAutoFit/>
          </a:bodyPr>
          <a:lstStyle/>
          <a:p>
            <a:pPr algn="ctr"/>
            <a:r>
              <a:rPr lang="el-GR" sz="7200" b="1" dirty="0" smtClean="0">
                <a:solidFill>
                  <a:schemeClr val="accent5">
                    <a:lumMod val="60000"/>
                    <a:lumOff val="40000"/>
                  </a:schemeClr>
                </a:solidFill>
              </a:rPr>
              <a:t>συμπόσιο :</a:t>
            </a:r>
          </a:p>
          <a:p>
            <a:pPr algn="ctr"/>
            <a:r>
              <a:rPr lang="el-GR" sz="5400" b="1" dirty="0" smtClean="0"/>
              <a:t>α. ιδιαίτερα πλούσιο γεύμα ή δείπνο με πολλούς συνδαιτυμόνες, που γίνεται με την ευκαιρία κάποιου ευχάριστου γεγονότος. </a:t>
            </a:r>
          </a:p>
          <a:p>
            <a:pPr algn="ctr"/>
            <a:endParaRPr lang="el-GR" sz="32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db2.stb.s-msn.com/i/D1/AA68161B53FA19527472987C74676.jpg"/>
          <p:cNvPicPr>
            <a:picLocks noChangeAspect="1" noChangeArrowheads="1"/>
          </p:cNvPicPr>
          <p:nvPr/>
        </p:nvPicPr>
        <p:blipFill>
          <a:blip r:embed="rId2" cstate="print"/>
          <a:srcRect/>
          <a:stretch>
            <a:fillRect/>
          </a:stretch>
        </p:blipFill>
        <p:spPr bwMode="auto">
          <a:xfrm>
            <a:off x="395536" y="260648"/>
            <a:ext cx="8424936" cy="63187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2060848"/>
            <a:ext cx="9144000" cy="3908762"/>
          </a:xfrm>
          <a:prstGeom prst="rect">
            <a:avLst/>
          </a:prstGeom>
        </p:spPr>
        <p:txBody>
          <a:bodyPr wrap="square">
            <a:spAutoFit/>
          </a:bodyPr>
          <a:lstStyle/>
          <a:p>
            <a:pPr algn="ctr"/>
            <a:r>
              <a:rPr lang="el-GR" sz="4000" b="1" dirty="0" smtClean="0"/>
              <a:t>β. άτυπη συνάντηση επιστημόνων ή άλλων ειδικών, κατά την οποία γίνονται επιστημονικές ανακοινώσεις και ακολουθεί η σχετική συζήτηση.</a:t>
            </a:r>
          </a:p>
          <a:p>
            <a:pPr algn="ctr"/>
            <a:r>
              <a:rPr lang="el-GR" sz="4000" b="1" dirty="0" smtClean="0"/>
              <a:t> συνέδριο:   </a:t>
            </a:r>
          </a:p>
          <a:p>
            <a:pPr algn="ctr"/>
            <a:endParaRPr lang="el-GR" sz="800" b="1" dirty="0" smtClean="0"/>
          </a:p>
          <a:p>
            <a:pPr algn="ctr"/>
            <a:r>
              <a:rPr lang="el-GR" sz="4000" b="1" dirty="0" smtClean="0"/>
              <a:t>(ιατρικό , ιστορικής γλωσσολογίας)</a:t>
            </a:r>
            <a:r>
              <a:rPr lang="el-GR" sz="4000" dirty="0" smtClean="0"/>
              <a:t>.</a:t>
            </a:r>
            <a:endParaRPr lang="el-GR" sz="4000" dirty="0"/>
          </a:p>
        </p:txBody>
      </p:sp>
      <p:sp>
        <p:nvSpPr>
          <p:cNvPr id="3" name="2 - Ορθογώνιο"/>
          <p:cNvSpPr/>
          <p:nvPr/>
        </p:nvSpPr>
        <p:spPr>
          <a:xfrm>
            <a:off x="2339752" y="476672"/>
            <a:ext cx="4475905" cy="1200329"/>
          </a:xfrm>
          <a:prstGeom prst="rect">
            <a:avLst/>
          </a:prstGeom>
        </p:spPr>
        <p:txBody>
          <a:bodyPr wrap="none">
            <a:spAutoFit/>
          </a:bodyPr>
          <a:lstStyle/>
          <a:p>
            <a:pPr algn="ctr"/>
            <a:r>
              <a:rPr lang="el-GR" sz="7200" b="1" dirty="0" smtClean="0">
                <a:solidFill>
                  <a:schemeClr val="accent5">
                    <a:lumMod val="60000"/>
                    <a:lumOff val="40000"/>
                  </a:schemeClr>
                </a:solidFill>
              </a:rPr>
              <a:t>συμπόσιο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kaipatras.gr/media/k2/items/cache/c2592a973294c4a3d57ab0b54c643b9d_XL.jpg"/>
          <p:cNvPicPr>
            <a:picLocks noChangeAspect="1" noChangeArrowheads="1"/>
          </p:cNvPicPr>
          <p:nvPr/>
        </p:nvPicPr>
        <p:blipFill>
          <a:blip r:embed="rId2" cstate="print"/>
          <a:srcRect/>
          <a:stretch>
            <a:fillRect/>
          </a:stretch>
        </p:blipFill>
        <p:spPr bwMode="auto">
          <a:xfrm>
            <a:off x="0" y="0"/>
            <a:ext cx="9144000" cy="67912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39552" y="3811012"/>
            <a:ext cx="7992888" cy="3046988"/>
          </a:xfrm>
          <a:prstGeom prst="rect">
            <a:avLst/>
          </a:prstGeom>
        </p:spPr>
        <p:txBody>
          <a:bodyPr wrap="square">
            <a:spAutoFit/>
          </a:bodyPr>
          <a:lstStyle/>
          <a:p>
            <a:pPr algn="ctr"/>
            <a:r>
              <a:rPr lang="el-GR" sz="4800" b="1" dirty="0" smtClean="0"/>
              <a:t>γ. στην αρχαία Ελλάδα, συνεστίαση με οινοποσία που συνοδευόταν από τραγούδια, χορό και συζήτηση. </a:t>
            </a:r>
          </a:p>
        </p:txBody>
      </p:sp>
      <p:pic>
        <p:nvPicPr>
          <p:cNvPr id="4" name="Picture 2" descr="http://greece.mrdonn.org/greece_alphabet.gif"/>
          <p:cNvPicPr>
            <a:picLocks noChangeAspect="1" noChangeArrowheads="1"/>
          </p:cNvPicPr>
          <p:nvPr/>
        </p:nvPicPr>
        <p:blipFill>
          <a:blip r:embed="rId2" cstate="print"/>
          <a:srcRect/>
          <a:stretch>
            <a:fillRect/>
          </a:stretch>
        </p:blipFill>
        <p:spPr bwMode="auto">
          <a:xfrm>
            <a:off x="0" y="0"/>
            <a:ext cx="4572000" cy="4023361"/>
          </a:xfrm>
          <a:prstGeom prst="rect">
            <a:avLst/>
          </a:prstGeom>
          <a:noFill/>
        </p:spPr>
      </p:pic>
      <p:sp>
        <p:nvSpPr>
          <p:cNvPr id="5" name="4 - Ορθογώνιο"/>
          <p:cNvSpPr/>
          <p:nvPr/>
        </p:nvSpPr>
        <p:spPr>
          <a:xfrm>
            <a:off x="2555776" y="764704"/>
            <a:ext cx="453650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7200" dirty="0" smtClean="0"/>
              <a:t>συμπόσιο :</a:t>
            </a:r>
            <a:endParaRPr lang="el-GR" sz="7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mph" presetSubtype="0" fill="hold" grpId="0" nodeType="clickEffect">
                                  <p:stCondLst>
                                    <p:cond delay="0"/>
                                  </p:stCondLst>
                                  <p:childTnLst>
                                    <p:animClr clrSpc="hsl" dir="cw">
                                      <p:cBhvr override="childStyle">
                                        <p:cTn id="11" dur="500" fill="hold"/>
                                        <p:tgtEl>
                                          <p:spTgt spid="5"/>
                                        </p:tgtEl>
                                        <p:attrNameLst>
                                          <p:attrName>style.color</p:attrName>
                                        </p:attrNameLst>
                                      </p:cBhvr>
                                      <p:by>
                                        <p:hsl h="10842353" s="0" l="0"/>
                                      </p:by>
                                    </p:animClr>
                                    <p:animClr clrSpc="hsl" dir="cw">
                                      <p:cBhvr>
                                        <p:cTn id="12" dur="500" fill="hold"/>
                                        <p:tgtEl>
                                          <p:spTgt spid="5"/>
                                        </p:tgtEl>
                                        <p:attrNameLst>
                                          <p:attrName>fillcolor</p:attrName>
                                        </p:attrNameLst>
                                      </p:cBhvr>
                                      <p:by>
                                        <p:hsl h="10842353" s="0" l="0"/>
                                      </p:by>
                                    </p:animClr>
                                    <p:animClr clrSpc="hsl" dir="cw">
                                      <p:cBhvr>
                                        <p:cTn id="13" dur="500" fill="hold"/>
                                        <p:tgtEl>
                                          <p:spTgt spid="5"/>
                                        </p:tgtEl>
                                        <p:attrNameLst>
                                          <p:attrName>stroke.color</p:attrName>
                                        </p:attrNameLst>
                                      </p:cBhvr>
                                      <p:by>
                                        <p:hsl h="10842353" s="0" l="0"/>
                                      </p:by>
                                    </p:animClr>
                                    <p:set>
                                      <p:cBhvr>
                                        <p:cTn id="14"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2.bp.blogspot.com/_NqeCdEn4M6A/TUf8hOgWwxI/AAAAAAAAAWE/Bhe-KIVi1Aw/s1600/1.jpg"/>
          <p:cNvPicPr>
            <a:picLocks noChangeAspect="1" noChangeArrowheads="1"/>
          </p:cNvPicPr>
          <p:nvPr/>
        </p:nvPicPr>
        <p:blipFill>
          <a:blip r:embed="rId2" cstate="print"/>
          <a:srcRect/>
          <a:stretch>
            <a:fillRect/>
          </a:stretch>
        </p:blipFill>
        <p:spPr bwMode="auto">
          <a:xfrm>
            <a:off x="683568" y="1"/>
            <a:ext cx="7848872"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ppt_w</p:attrName>
                                        </p:attrNameLst>
                                      </p:cBhvr>
                                      <p:tavLst>
                                        <p:tav tm="0">
                                          <p:val>
                                            <p:strVal val="#ppt_w*0.70"/>
                                          </p:val>
                                        </p:tav>
                                        <p:tav tm="100000">
                                          <p:val>
                                            <p:strVal val="#ppt_w"/>
                                          </p:val>
                                        </p:tav>
                                      </p:tavLst>
                                    </p:anim>
                                    <p:anim calcmode="lin" valueType="num">
                                      <p:cBhvr>
                                        <p:cTn id="8" dur="1000" fill="hold"/>
                                        <p:tgtEl>
                                          <p:spTgt spid="23554"/>
                                        </p:tgtEl>
                                        <p:attrNameLst>
                                          <p:attrName>ppt_h</p:attrName>
                                        </p:attrNameLst>
                                      </p:cBhvr>
                                      <p:tavLst>
                                        <p:tav tm="0">
                                          <p:val>
                                            <p:strVal val="#ppt_h"/>
                                          </p:val>
                                        </p:tav>
                                        <p:tav tm="100000">
                                          <p:val>
                                            <p:strVal val="#ppt_h"/>
                                          </p:val>
                                        </p:tav>
                                      </p:tavLst>
                                    </p:anim>
                                    <p:animEffect transition="in" filter="fade">
                                      <p:cBhvr>
                                        <p:cTn id="9" dur="1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1.bp.blogspot.com/_NqeCdEn4M6A/TUf8P9sMYhI/AAAAAAAAAWA/q-6FQkj1UqA/s400/symposio.jpg"/>
          <p:cNvPicPr>
            <a:picLocks noChangeAspect="1" noChangeArrowheads="1"/>
          </p:cNvPicPr>
          <p:nvPr/>
        </p:nvPicPr>
        <p:blipFill>
          <a:blip r:embed="rId2" cstate="print"/>
          <a:srcRect/>
          <a:stretch>
            <a:fillRect/>
          </a:stretch>
        </p:blipFill>
        <p:spPr bwMode="auto">
          <a:xfrm>
            <a:off x="0" y="1196752"/>
            <a:ext cx="9189588" cy="48245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ppt_w</p:attrName>
                                        </p:attrNameLst>
                                      </p:cBhvr>
                                      <p:tavLst>
                                        <p:tav tm="0">
                                          <p:val>
                                            <p:strVal val="#ppt_w*0.70"/>
                                          </p:val>
                                        </p:tav>
                                        <p:tav tm="100000">
                                          <p:val>
                                            <p:strVal val="#ppt_w"/>
                                          </p:val>
                                        </p:tav>
                                      </p:tavLst>
                                    </p:anim>
                                    <p:anim calcmode="lin" valueType="num">
                                      <p:cBhvr>
                                        <p:cTn id="8" dur="1000" fill="hold"/>
                                        <p:tgtEl>
                                          <p:spTgt spid="24578"/>
                                        </p:tgtEl>
                                        <p:attrNameLst>
                                          <p:attrName>ppt_h</p:attrName>
                                        </p:attrNameLst>
                                      </p:cBhvr>
                                      <p:tavLst>
                                        <p:tav tm="0">
                                          <p:val>
                                            <p:strVal val="#ppt_h"/>
                                          </p:val>
                                        </p:tav>
                                        <p:tav tm="100000">
                                          <p:val>
                                            <p:strVal val="#ppt_h"/>
                                          </p:val>
                                        </p:tav>
                                      </p:tavLst>
                                    </p:anim>
                                    <p:animEffect transition="in" filter="fade">
                                      <p:cBhvr>
                                        <p:cTn id="9" dur="1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6555641"/>
          </a:xfrm>
          <a:prstGeom prst="rect">
            <a:avLst/>
          </a:prstGeom>
          <a:noFill/>
        </p:spPr>
        <p:txBody>
          <a:bodyPr wrap="square" rtlCol="0">
            <a:spAutoFit/>
          </a:bodyPr>
          <a:lstStyle/>
          <a:p>
            <a:r>
              <a:rPr lang="el-GR" sz="2800" b="1" dirty="0" smtClean="0">
                <a:solidFill>
                  <a:schemeClr val="tx1">
                    <a:lumMod val="95000"/>
                  </a:schemeClr>
                </a:solidFill>
              </a:rPr>
              <a:t>Τα συμπόσια των Αρχαίων Ελλήνων είχαν γίνει θεσμός αποκτώντας σταδιακά κανονισμούς και εθιμοτυπία. Πραγματοποιούνταν στην αίθουσα του σπιτιού , ενώ οι προσκεκλημένοι στηριζόμενοι στο αριστερό τους χέρι ξάπλωναν στα ανάκλιντρα. Στην αρχή οι υπηρέτες έφερναν νερό για το πλύσιμο των χεριών και το συμπόσιο άρχιζε με σπονδή προς το θεό Διόνυσο, το θεό του κρασιού.</a:t>
            </a:r>
          </a:p>
          <a:p>
            <a:r>
              <a:rPr lang="el-GR" sz="2800" b="1" dirty="0" smtClean="0">
                <a:solidFill>
                  <a:schemeClr val="tx1">
                    <a:lumMod val="95000"/>
                  </a:schemeClr>
                </a:solidFill>
              </a:rPr>
              <a:t>Ένα συμπόσιο αποτελούνταν από δύο μέρη, το πρώτο ήταν το “</a:t>
            </a:r>
            <a:r>
              <a:rPr lang="el-GR" sz="2800" b="1" dirty="0" err="1" smtClean="0">
                <a:solidFill>
                  <a:schemeClr val="tx1">
                    <a:lumMod val="95000"/>
                  </a:schemeClr>
                </a:solidFill>
              </a:rPr>
              <a:t>δείπνον</a:t>
            </a:r>
            <a:r>
              <a:rPr lang="el-GR" sz="2800" b="1" dirty="0" smtClean="0">
                <a:solidFill>
                  <a:schemeClr val="tx1">
                    <a:lumMod val="95000"/>
                  </a:schemeClr>
                </a:solidFill>
              </a:rPr>
              <a:t> ή </a:t>
            </a:r>
            <a:r>
              <a:rPr lang="el-GR" sz="2800" b="1" dirty="0" err="1" smtClean="0">
                <a:solidFill>
                  <a:schemeClr val="tx1">
                    <a:lumMod val="95000"/>
                  </a:schemeClr>
                </a:solidFill>
              </a:rPr>
              <a:t>σύνδειπνον</a:t>
            </a:r>
            <a:r>
              <a:rPr lang="el-GR" sz="2800" b="1" dirty="0" smtClean="0">
                <a:solidFill>
                  <a:schemeClr val="tx1">
                    <a:lumMod val="95000"/>
                  </a:schemeClr>
                </a:solidFill>
              </a:rPr>
              <a:t>’’ κατά το οποίο οι συμποσιαστές έπαιρναν ένα σύντομο και λιτό δείπνο και ακολουθούσε το δεύτερο μέρος “o πότος’’, o </a:t>
            </a:r>
            <a:r>
              <a:rPr lang="el-GR" sz="2800" b="1" dirty="0" err="1" smtClean="0">
                <a:solidFill>
                  <a:schemeClr val="tx1">
                    <a:lumMod val="95000"/>
                  </a:schemeClr>
                </a:solidFill>
              </a:rPr>
              <a:t>oποίος</a:t>
            </a:r>
            <a:r>
              <a:rPr lang="el-GR" sz="2800" b="1" dirty="0" smtClean="0">
                <a:solidFill>
                  <a:schemeClr val="tx1">
                    <a:lumMod val="95000"/>
                  </a:schemeClr>
                </a:solidFill>
              </a:rPr>
              <a:t> έδωσε και το όνομά του και στο συμπόσιο. Ακολουθούσαν οι συζητήσεις γύρω από διάφορα θέματα, δεν έλειπαν όμως η μουσική, τα πνευματικά  παιχνίδια, (γρίφοι ή  αινίγματα) αλλά ακόμη και παιχνίδια  επιδεξιότητας.</a:t>
            </a:r>
            <a:endParaRPr lang="el-GR" sz="2800" b="1" dirty="0">
              <a:solidFill>
                <a:schemeClr val="tx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0.gstatic.com/images?q=tbn:ANd9GcS3cWSSUIb2frFJm8Cnmg5XGIrr0XKO8pU1vqEgMWDQ4G1x-kE2kA"/>
          <p:cNvPicPr>
            <a:picLocks noChangeAspect="1" noChangeArrowheads="1"/>
          </p:cNvPicPr>
          <p:nvPr/>
        </p:nvPicPr>
        <p:blipFill>
          <a:blip r:embed="rId2" cstate="print"/>
          <a:srcRect/>
          <a:stretch>
            <a:fillRect/>
          </a:stretch>
        </p:blipFill>
        <p:spPr bwMode="auto">
          <a:xfrm>
            <a:off x="0" y="-498"/>
            <a:ext cx="9144000" cy="68584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7971413"/>
          </a:xfrm>
          <a:prstGeom prst="rect">
            <a:avLst/>
          </a:prstGeom>
          <a:noFill/>
        </p:spPr>
        <p:txBody>
          <a:bodyPr wrap="square" rtlCol="0">
            <a:spAutoFit/>
          </a:bodyPr>
          <a:lstStyle/>
          <a:p>
            <a:r>
              <a:rPr lang="el-GR" sz="3200" b="1" dirty="0" smtClean="0">
                <a:solidFill>
                  <a:schemeClr val="tx2">
                    <a:lumMod val="90000"/>
                  </a:schemeClr>
                </a:solidFill>
              </a:rPr>
              <a:t>Ο “</a:t>
            </a:r>
            <a:r>
              <a:rPr lang="el-GR" sz="3200" b="1" dirty="0" err="1" smtClean="0">
                <a:solidFill>
                  <a:schemeClr val="tx2">
                    <a:lumMod val="90000"/>
                  </a:schemeClr>
                </a:solidFill>
              </a:rPr>
              <a:t>συμποσιάρχης</a:t>
            </a:r>
            <a:r>
              <a:rPr lang="el-GR" sz="3200" b="1" dirty="0" smtClean="0">
                <a:solidFill>
                  <a:schemeClr val="tx2">
                    <a:lumMod val="90000"/>
                  </a:schemeClr>
                </a:solidFill>
              </a:rPr>
              <a:t>”, προϊστάμενος συχνά μιας στρατιάς από “κεραστές” και “οινοχόους”, επέβλεπε τόσο το νέρωμα του κρασιού, όσο και την ποσότητα που θα έπινε ο κάθε συμπότης ανάλογα με την κατάστασή του.</a:t>
            </a:r>
          </a:p>
          <a:p>
            <a:r>
              <a:rPr lang="el-GR" sz="3200" b="1" dirty="0" smtClean="0">
                <a:solidFill>
                  <a:schemeClr val="tx2">
                    <a:lumMod val="90000"/>
                  </a:schemeClr>
                </a:solidFill>
              </a:rPr>
              <a:t>Φαίνεται λοιπόν, πόσο σημαντική υπόθεση ήταν η αποφυγή της μέθης και η διατήρηση μιας πολιτισμένης ατμόσφαιρας. Η καταδίκη της μέθης είναι πανάρχαια, από την εποχή του Ομήρου και οι μέθυσοι Κύκλωπες αποτελούσαν προηγούμενα προς αποφυγήν. Έτσι, οι συμποσιαστές μπορούσαν να χαίρονται το γεύμα, το ποτό, τη συζήτηση. Στο τέλος έφευγαν ικανοποιημένοι. Εξάλλου στα συμπόσια γεννήθηκε και η λυρική ποίηση.</a:t>
            </a:r>
          </a:p>
          <a:p>
            <a:r>
              <a:rPr lang="el-GR" sz="3200" dirty="0" smtClean="0">
                <a:solidFill>
                  <a:schemeClr val="tx2">
                    <a:lumMod val="75000"/>
                  </a:schemeClr>
                </a:solidFill>
              </a:rPr>
              <a:t/>
            </a:r>
            <a:br>
              <a:rPr lang="el-GR" sz="3200" dirty="0" smtClean="0">
                <a:solidFill>
                  <a:schemeClr val="tx2">
                    <a:lumMod val="75000"/>
                  </a:schemeClr>
                </a:solidFill>
              </a:rPr>
            </a:br>
            <a:endParaRPr lang="el-GR" sz="32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roxoprolipsi.gr/picture/image031.gif"/>
          <p:cNvPicPr>
            <a:picLocks noChangeAspect="1" noChangeArrowheads="1"/>
          </p:cNvPicPr>
          <p:nvPr/>
        </p:nvPicPr>
        <p:blipFill>
          <a:blip r:embed="rId2" cstate="print"/>
          <a:srcRect/>
          <a:stretch>
            <a:fillRect/>
          </a:stretch>
        </p:blipFill>
        <p:spPr bwMode="auto">
          <a:xfrm>
            <a:off x="251520" y="692696"/>
            <a:ext cx="6252136" cy="5805558"/>
          </a:xfrm>
          <a:prstGeom prst="rect">
            <a:avLst/>
          </a:prstGeom>
          <a:noFill/>
        </p:spPr>
      </p:pic>
      <p:sp>
        <p:nvSpPr>
          <p:cNvPr id="4" name="3 - Ορθογώνιο"/>
          <p:cNvSpPr/>
          <p:nvPr/>
        </p:nvSpPr>
        <p:spPr>
          <a:xfrm>
            <a:off x="6300192" y="1484784"/>
            <a:ext cx="2843808" cy="3170099"/>
          </a:xfrm>
          <a:prstGeom prst="rect">
            <a:avLst/>
          </a:prstGeom>
        </p:spPr>
        <p:txBody>
          <a:bodyPr wrap="square">
            <a:spAutoFit/>
          </a:bodyPr>
          <a:lstStyle/>
          <a:p>
            <a:pPr algn="ctr"/>
            <a:r>
              <a:rPr lang="el-GR" sz="2800" b="1" dirty="0" smtClean="0">
                <a:solidFill>
                  <a:srgbClr val="92D050"/>
                </a:solidFill>
              </a:rPr>
              <a:t>αυτός που καταναλώνει συχνά και σε μεγάλες ποσότητες </a:t>
            </a:r>
          </a:p>
          <a:p>
            <a:pPr algn="ctr"/>
            <a:r>
              <a:rPr lang="el-GR" sz="2800" b="1" dirty="0" smtClean="0">
                <a:solidFill>
                  <a:srgbClr val="92D050"/>
                </a:solidFill>
              </a:rPr>
              <a:t>οινοπνευματώδη ποτά</a:t>
            </a:r>
            <a:r>
              <a:rPr lang="el-GR" sz="3200" b="1" dirty="0" smtClean="0">
                <a:solidFill>
                  <a:srgbClr val="92D050"/>
                </a:solidFill>
              </a:rPr>
              <a:t>. </a:t>
            </a:r>
            <a:endParaRPr lang="el-GR" sz="3200" b="1" dirty="0">
              <a:solidFill>
                <a:srgbClr val="92D050"/>
              </a:solidFill>
            </a:endParaRPr>
          </a:p>
        </p:txBody>
      </p:sp>
      <p:sp>
        <p:nvSpPr>
          <p:cNvPr id="5" name="4 - TextBox"/>
          <p:cNvSpPr txBox="1"/>
          <p:nvPr/>
        </p:nvSpPr>
        <p:spPr>
          <a:xfrm>
            <a:off x="5508104" y="260648"/>
            <a:ext cx="2736304" cy="1200329"/>
          </a:xfrm>
          <a:prstGeom prst="rect">
            <a:avLst/>
          </a:prstGeom>
          <a:noFill/>
        </p:spPr>
        <p:txBody>
          <a:bodyPr wrap="square" rtlCol="0">
            <a:spAutoFit/>
          </a:bodyPr>
          <a:lstStyle/>
          <a:p>
            <a:r>
              <a:rPr lang="el-GR" sz="7200" b="1" dirty="0" smtClean="0">
                <a:solidFill>
                  <a:srgbClr val="92D050"/>
                </a:solidFill>
              </a:rPr>
              <a:t>πότης</a:t>
            </a:r>
            <a:endParaRPr lang="el-GR" sz="7200" b="1" dirty="0">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lide(fromBottom)">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t3.gstatic.com/images?q=tbn:ANd9GcRkXsaU2A0cBsbR1qubnEKD0lf2Swl59upmTZBVvEuPYZ19MvJt"/>
          <p:cNvPicPr>
            <a:picLocks noChangeAspect="1" noChangeArrowheads="1"/>
          </p:cNvPicPr>
          <p:nvPr/>
        </p:nvPicPr>
        <p:blipFill>
          <a:blip r:embed="rId2" cstate="print"/>
          <a:srcRect/>
          <a:stretch>
            <a:fillRect/>
          </a:stretch>
        </p:blipFill>
        <p:spPr bwMode="auto">
          <a:xfrm>
            <a:off x="899592" y="159126"/>
            <a:ext cx="7488832" cy="65102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dissolve">
                                      <p:cBhvr>
                                        <p:cTn id="7"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6986528"/>
          </a:xfrm>
          <a:prstGeom prst="rect">
            <a:avLst/>
          </a:prstGeom>
          <a:noFill/>
        </p:spPr>
        <p:txBody>
          <a:bodyPr wrap="square" rtlCol="0">
            <a:spAutoFit/>
          </a:bodyPr>
          <a:lstStyle/>
          <a:p>
            <a:r>
              <a:rPr lang="el-GR" sz="3200" b="1" dirty="0" smtClean="0">
                <a:solidFill>
                  <a:schemeClr val="tx2">
                    <a:lumMod val="90000"/>
                  </a:schemeClr>
                </a:solidFill>
              </a:rPr>
              <a:t>Στην αρχή, οι Έλληνες έπιναν το κρασί ανέρωτο,  «</a:t>
            </a:r>
            <a:r>
              <a:rPr lang="el-GR" sz="3200" b="1" dirty="0" err="1" smtClean="0">
                <a:solidFill>
                  <a:schemeClr val="tx2">
                    <a:lumMod val="90000"/>
                  </a:schemeClr>
                </a:solidFill>
              </a:rPr>
              <a:t>άκρατον</a:t>
            </a:r>
            <a:r>
              <a:rPr lang="el-GR" sz="3200" b="1" dirty="0" smtClean="0">
                <a:solidFill>
                  <a:schemeClr val="tx2">
                    <a:lumMod val="90000"/>
                  </a:schemeClr>
                </a:solidFill>
              </a:rPr>
              <a:t> </a:t>
            </a:r>
            <a:r>
              <a:rPr lang="el-GR" sz="3200" b="1" dirty="0" err="1" smtClean="0">
                <a:solidFill>
                  <a:schemeClr val="tx2">
                    <a:lumMod val="90000"/>
                  </a:schemeClr>
                </a:solidFill>
              </a:rPr>
              <a:t>οίνον</a:t>
            </a:r>
            <a:r>
              <a:rPr lang="el-GR" sz="3200" b="1" dirty="0" smtClean="0">
                <a:solidFill>
                  <a:schemeClr val="tx2">
                    <a:lumMod val="90000"/>
                  </a:schemeClr>
                </a:solidFill>
              </a:rPr>
              <a:t>», αλλά αργότερα διαπίστωσαν πως πίνοντας νερωμένο κρασί,  «</a:t>
            </a:r>
            <a:r>
              <a:rPr lang="el-GR" sz="3200" b="1" dirty="0" err="1" smtClean="0">
                <a:solidFill>
                  <a:schemeClr val="tx2">
                    <a:lumMod val="90000"/>
                  </a:schemeClr>
                </a:solidFill>
              </a:rPr>
              <a:t>κεκραμένον</a:t>
            </a:r>
            <a:r>
              <a:rPr lang="el-GR" sz="3200" b="1" dirty="0" smtClean="0">
                <a:solidFill>
                  <a:schemeClr val="tx2">
                    <a:lumMod val="90000"/>
                  </a:schemeClr>
                </a:solidFill>
              </a:rPr>
              <a:t> </a:t>
            </a:r>
            <a:r>
              <a:rPr lang="el-GR" sz="3200" b="1" dirty="0" err="1" smtClean="0">
                <a:solidFill>
                  <a:schemeClr val="tx2">
                    <a:lumMod val="90000"/>
                  </a:schemeClr>
                </a:solidFill>
              </a:rPr>
              <a:t>οίνον</a:t>
            </a:r>
            <a:r>
              <a:rPr lang="el-GR" sz="3200" b="1" dirty="0" smtClean="0">
                <a:solidFill>
                  <a:schemeClr val="tx2">
                    <a:lumMod val="90000"/>
                  </a:schemeClr>
                </a:solidFill>
              </a:rPr>
              <a:t>», μπορούσαν να αποφύγουν όλες τις δυσάρεστες συνέπειες του οίνου.</a:t>
            </a:r>
          </a:p>
          <a:p>
            <a:r>
              <a:rPr lang="el-GR" sz="3200" b="1" dirty="0" smtClean="0">
                <a:solidFill>
                  <a:schemeClr val="tx2">
                    <a:lumMod val="90000"/>
                  </a:schemeClr>
                </a:solidFill>
              </a:rPr>
              <a:t>Έγινε λοιπόν γενικός κανόνας η ανάμειξη του κρασιού με νερό, σε αναλογία ένα μέρος οίνου, τρία μέρη νερού, ενώ η πόση ανέρωτου κρασιού θεωρούνταν βαρβαρότητα. Η μοναδική ίσως στιγμή της ημέρας που ο κοινός πολίτης της αρχαιότητας έπινε άκρατο τον οίνο του ήταν όταν  κάθε πρωί βουτούσε το ψωμί του στο κρασί.</a:t>
            </a:r>
          </a:p>
          <a:p>
            <a:endParaRPr lang="el-GR" sz="3200" b="1" dirty="0">
              <a:solidFill>
                <a:srgbClr val="B1D9D8"/>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sers.sch.gr//ipap/Ellinikos%20Politismos/AR/im.ar.ag/KRATER.jpg"/>
          <p:cNvPicPr>
            <a:picLocks noChangeAspect="1" noChangeArrowheads="1"/>
          </p:cNvPicPr>
          <p:nvPr/>
        </p:nvPicPr>
        <p:blipFill>
          <a:blip r:embed="rId2" cstate="print"/>
          <a:srcRect/>
          <a:stretch>
            <a:fillRect/>
          </a:stretch>
        </p:blipFill>
        <p:spPr bwMode="auto">
          <a:xfrm>
            <a:off x="395535" y="548680"/>
            <a:ext cx="5086039" cy="6160687"/>
          </a:xfrm>
          <a:prstGeom prst="rect">
            <a:avLst/>
          </a:prstGeom>
          <a:noFill/>
        </p:spPr>
      </p:pic>
      <p:sp>
        <p:nvSpPr>
          <p:cNvPr id="3" name="2 - TextBox"/>
          <p:cNvSpPr txBox="1"/>
          <p:nvPr/>
        </p:nvSpPr>
        <p:spPr>
          <a:xfrm>
            <a:off x="5796136" y="836712"/>
            <a:ext cx="3096344" cy="5262979"/>
          </a:xfrm>
          <a:prstGeom prst="rect">
            <a:avLst/>
          </a:prstGeom>
          <a:noFill/>
        </p:spPr>
        <p:txBody>
          <a:bodyPr wrap="square" rtlCol="0">
            <a:spAutoFit/>
          </a:bodyPr>
          <a:lstStyle/>
          <a:p>
            <a:r>
              <a:rPr lang="el-GR" sz="2400" b="1" dirty="0" smtClean="0"/>
              <a:t>Οι αρχαίοι σπάνια έπιναν ανέρωτο κρασί. </a:t>
            </a:r>
            <a:r>
              <a:rPr lang="el-GR" sz="2400" b="1" dirty="0" smtClean="0">
                <a:solidFill>
                  <a:srgbClr val="FFC000"/>
                </a:solidFill>
              </a:rPr>
              <a:t>Ο κρατήρας ήταν το αγγείο μέσα στο οποίο ανακάτευαν το νερό με το κρασί. </a:t>
            </a:r>
            <a:r>
              <a:rPr lang="el-GR" sz="2400" b="1" dirty="0" smtClean="0"/>
              <a:t>Με το πέρασμα των χρόνων υπήρχαν πολλές παραλλαγές του αγγείου όμως τα κύρια χαρακτηριστικά του ήταν η στενή βάση το φαρδύ σώμα και τα δυο χερούλια. </a:t>
            </a:r>
            <a:endParaRPr lang="el-G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users.sch.gr/ipap/Ellinikos%20Politismos/AR/im.ar.ag/kionotos%20kratiras3.jpg"/>
          <p:cNvPicPr>
            <a:picLocks noChangeAspect="1" noChangeArrowheads="1"/>
          </p:cNvPicPr>
          <p:nvPr/>
        </p:nvPicPr>
        <p:blipFill>
          <a:blip r:embed="rId2" cstate="print"/>
          <a:srcRect/>
          <a:stretch>
            <a:fillRect/>
          </a:stretch>
        </p:blipFill>
        <p:spPr bwMode="auto">
          <a:xfrm>
            <a:off x="150709" y="188640"/>
            <a:ext cx="3802022" cy="4752528"/>
          </a:xfrm>
          <a:prstGeom prst="rect">
            <a:avLst/>
          </a:prstGeom>
          <a:noFill/>
        </p:spPr>
      </p:pic>
      <p:pic>
        <p:nvPicPr>
          <p:cNvPr id="61444" name="Picture 4" descr="http://users.sch.gr/ipap/Ellinikos%20Politismos/AR/im.ar.ag/kalikosximos%20kratiras2.jpg"/>
          <p:cNvPicPr>
            <a:picLocks noChangeAspect="1" noChangeArrowheads="1"/>
          </p:cNvPicPr>
          <p:nvPr/>
        </p:nvPicPr>
        <p:blipFill>
          <a:blip r:embed="rId3" cstate="print"/>
          <a:srcRect/>
          <a:stretch>
            <a:fillRect/>
          </a:stretch>
        </p:blipFill>
        <p:spPr bwMode="auto">
          <a:xfrm>
            <a:off x="3635896" y="0"/>
            <a:ext cx="2952328" cy="2808312"/>
          </a:xfrm>
          <a:prstGeom prst="rect">
            <a:avLst/>
          </a:prstGeom>
          <a:noFill/>
        </p:spPr>
      </p:pic>
      <p:pic>
        <p:nvPicPr>
          <p:cNvPr id="61446" name="Picture 6" descr="http://users.sch.gr/ipap/Ellinikos%20Politismos/AR/im.ar.ag/kalathos%20470%20b.c..jpg"/>
          <p:cNvPicPr>
            <a:picLocks noChangeAspect="1" noChangeArrowheads="1"/>
          </p:cNvPicPr>
          <p:nvPr/>
        </p:nvPicPr>
        <p:blipFill>
          <a:blip r:embed="rId4" cstate="print"/>
          <a:srcRect/>
          <a:stretch>
            <a:fillRect/>
          </a:stretch>
        </p:blipFill>
        <p:spPr bwMode="auto">
          <a:xfrm>
            <a:off x="6088087" y="2338951"/>
            <a:ext cx="3055913" cy="4519049"/>
          </a:xfrm>
          <a:prstGeom prst="rect">
            <a:avLst/>
          </a:prstGeom>
          <a:noFill/>
        </p:spPr>
      </p:pic>
      <p:sp>
        <p:nvSpPr>
          <p:cNvPr id="5" name="4 - TextBox"/>
          <p:cNvSpPr txBox="1"/>
          <p:nvPr/>
        </p:nvSpPr>
        <p:spPr>
          <a:xfrm flipH="1">
            <a:off x="1403648" y="5301208"/>
            <a:ext cx="4248472" cy="1200329"/>
          </a:xfrm>
          <a:prstGeom prst="rect">
            <a:avLst/>
          </a:prstGeom>
          <a:noFill/>
        </p:spPr>
        <p:txBody>
          <a:bodyPr wrap="square" rtlCol="0">
            <a:spAutoFit/>
          </a:bodyPr>
          <a:lstStyle/>
          <a:p>
            <a:r>
              <a:rPr lang="el-GR" sz="7200" b="1" dirty="0" smtClean="0">
                <a:solidFill>
                  <a:schemeClr val="tx2"/>
                </a:solidFill>
              </a:rPr>
              <a:t>κρατήρες</a:t>
            </a:r>
            <a:endParaRPr lang="el-GR" sz="72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1442"/>
                                        </p:tgtEl>
                                        <p:attrNameLst>
                                          <p:attrName>style.visibility</p:attrName>
                                        </p:attrNameLst>
                                      </p:cBhvr>
                                      <p:to>
                                        <p:strVal val="visible"/>
                                      </p:to>
                                    </p:set>
                                    <p:anim calcmode="lin" valueType="num">
                                      <p:cBhvr>
                                        <p:cTn id="12" dur="1000" fill="hold"/>
                                        <p:tgtEl>
                                          <p:spTgt spid="61442"/>
                                        </p:tgtEl>
                                        <p:attrNameLst>
                                          <p:attrName>ppt_w</p:attrName>
                                        </p:attrNameLst>
                                      </p:cBhvr>
                                      <p:tavLst>
                                        <p:tav tm="0">
                                          <p:val>
                                            <p:strVal val="#ppt_w*0.70"/>
                                          </p:val>
                                        </p:tav>
                                        <p:tav tm="100000">
                                          <p:val>
                                            <p:strVal val="#ppt_w"/>
                                          </p:val>
                                        </p:tav>
                                      </p:tavLst>
                                    </p:anim>
                                    <p:anim calcmode="lin" valueType="num">
                                      <p:cBhvr>
                                        <p:cTn id="13" dur="1000" fill="hold"/>
                                        <p:tgtEl>
                                          <p:spTgt spid="61442"/>
                                        </p:tgtEl>
                                        <p:attrNameLst>
                                          <p:attrName>ppt_h</p:attrName>
                                        </p:attrNameLst>
                                      </p:cBhvr>
                                      <p:tavLst>
                                        <p:tav tm="0">
                                          <p:val>
                                            <p:strVal val="#ppt_h"/>
                                          </p:val>
                                        </p:tav>
                                        <p:tav tm="100000">
                                          <p:val>
                                            <p:strVal val="#ppt_h"/>
                                          </p:val>
                                        </p:tav>
                                      </p:tavLst>
                                    </p:anim>
                                    <p:animEffect transition="in" filter="fade">
                                      <p:cBhvr>
                                        <p:cTn id="14" dur="1000"/>
                                        <p:tgtEl>
                                          <p:spTgt spid="6144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61444"/>
                                        </p:tgtEl>
                                        <p:attrNameLst>
                                          <p:attrName>style.visibility</p:attrName>
                                        </p:attrNameLst>
                                      </p:cBhvr>
                                      <p:to>
                                        <p:strVal val="visible"/>
                                      </p:to>
                                    </p:set>
                                    <p:animEffect transition="in" filter="barn(inHorizontal)">
                                      <p:cBhvr>
                                        <p:cTn id="19" dur="500"/>
                                        <p:tgtEl>
                                          <p:spTgt spid="6144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61446"/>
                                        </p:tgtEl>
                                        <p:attrNameLst>
                                          <p:attrName>style.visibility</p:attrName>
                                        </p:attrNameLst>
                                      </p:cBhvr>
                                      <p:to>
                                        <p:strVal val="visible"/>
                                      </p:to>
                                    </p:set>
                                    <p:animEffect transition="in" filter="dissolve">
                                      <p:cBhvr>
                                        <p:cTn id="24" dur="5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κάνε κλικ εδώ"/>
          <p:cNvPicPr>
            <a:picLocks noChangeAspect="1" noChangeArrowheads="1"/>
          </p:cNvPicPr>
          <p:nvPr/>
        </p:nvPicPr>
        <p:blipFill>
          <a:blip r:embed="rId2" cstate="print"/>
          <a:srcRect/>
          <a:stretch>
            <a:fillRect/>
          </a:stretch>
        </p:blipFill>
        <p:spPr bwMode="auto">
          <a:xfrm>
            <a:off x="251520" y="188640"/>
            <a:ext cx="4298590" cy="5904656"/>
          </a:xfrm>
          <a:prstGeom prst="rect">
            <a:avLst/>
          </a:prstGeom>
          <a:noFill/>
        </p:spPr>
      </p:pic>
      <p:sp>
        <p:nvSpPr>
          <p:cNvPr id="3" name="2 - TextBox"/>
          <p:cNvSpPr txBox="1"/>
          <p:nvPr/>
        </p:nvSpPr>
        <p:spPr>
          <a:xfrm>
            <a:off x="4499992" y="404664"/>
            <a:ext cx="4392488" cy="6247864"/>
          </a:xfrm>
          <a:prstGeom prst="rect">
            <a:avLst/>
          </a:prstGeom>
          <a:noFill/>
        </p:spPr>
        <p:txBody>
          <a:bodyPr wrap="square" rtlCol="0">
            <a:spAutoFit/>
          </a:bodyPr>
          <a:lstStyle/>
          <a:p>
            <a:r>
              <a:rPr lang="el-GR" sz="4000" b="1" dirty="0" err="1" smtClean="0">
                <a:solidFill>
                  <a:schemeClr val="tx1">
                    <a:lumMod val="75000"/>
                  </a:schemeClr>
                </a:solidFill>
              </a:rPr>
              <a:t>Aττική</a:t>
            </a:r>
            <a:r>
              <a:rPr lang="el-GR" sz="4000" b="1" dirty="0" smtClean="0">
                <a:solidFill>
                  <a:schemeClr val="tx1">
                    <a:lumMod val="75000"/>
                  </a:schemeClr>
                </a:solidFill>
              </a:rPr>
              <a:t> οινοχόη με παράσταση μάχης εμπνευσμένη από την </a:t>
            </a:r>
            <a:r>
              <a:rPr lang="el-GR" sz="4000" b="1" dirty="0" err="1" smtClean="0">
                <a:solidFill>
                  <a:schemeClr val="tx1">
                    <a:lumMod val="75000"/>
                  </a:schemeClr>
                </a:solidFill>
              </a:rPr>
              <a:t>Ιλιάδα</a:t>
            </a:r>
            <a:r>
              <a:rPr lang="el-GR" sz="4000" b="1" dirty="0" smtClean="0">
                <a:solidFill>
                  <a:schemeClr val="tx1">
                    <a:lumMod val="75000"/>
                  </a:schemeClr>
                </a:solidFill>
              </a:rPr>
              <a:t>. Χρονολογείται γύρω στο 730 </a:t>
            </a:r>
            <a:r>
              <a:rPr lang="el-GR" sz="4000" b="1" dirty="0" err="1" smtClean="0">
                <a:solidFill>
                  <a:schemeClr val="tx1">
                    <a:lumMod val="75000"/>
                  </a:schemeClr>
                </a:solidFill>
              </a:rPr>
              <a:t>π.Χ.</a:t>
            </a:r>
            <a:r>
              <a:rPr lang="el-GR" sz="4000" dirty="0" smtClean="0">
                <a:solidFill>
                  <a:schemeClr val="tx1">
                    <a:lumMod val="75000"/>
                  </a:schemeClr>
                </a:solidFill>
              </a:rPr>
              <a:t> </a:t>
            </a:r>
            <a:br>
              <a:rPr lang="el-GR" sz="4000" dirty="0" smtClean="0">
                <a:solidFill>
                  <a:schemeClr val="tx1">
                    <a:lumMod val="75000"/>
                  </a:schemeClr>
                </a:solidFill>
              </a:rPr>
            </a:br>
            <a:r>
              <a:rPr lang="el-GR" sz="4000" b="1" dirty="0" smtClean="0">
                <a:solidFill>
                  <a:schemeClr val="tx1">
                    <a:lumMod val="75000"/>
                  </a:schemeClr>
                </a:solidFill>
              </a:rPr>
              <a:t>Βρίσκεται στο Μουσείο της Αρχαίας Αγοράς στην Αθήνα </a:t>
            </a:r>
            <a:endParaRPr lang="el-GR" sz="4000" b="1" dirty="0">
              <a:solidFill>
                <a:schemeClr val="tx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blinds(horizontal)">
                                      <p:cBhvr>
                                        <p:cTn id="7" dur="5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1520" y="260648"/>
            <a:ext cx="2952328" cy="5693866"/>
          </a:xfrm>
          <a:prstGeom prst="rect">
            <a:avLst/>
          </a:prstGeom>
          <a:noFill/>
        </p:spPr>
        <p:txBody>
          <a:bodyPr wrap="square" rtlCol="0">
            <a:spAutoFit/>
          </a:bodyPr>
          <a:lstStyle/>
          <a:p>
            <a:pPr algn="ctr"/>
            <a:r>
              <a:rPr lang="el-GR" sz="2800" b="1" i="1" dirty="0" smtClean="0">
                <a:solidFill>
                  <a:schemeClr val="accent6">
                    <a:lumMod val="60000"/>
                    <a:lumOff val="40000"/>
                  </a:schemeClr>
                </a:solidFill>
              </a:rPr>
              <a:t>Οινοχόη.</a:t>
            </a:r>
          </a:p>
          <a:p>
            <a:pPr algn="ctr"/>
            <a:r>
              <a:rPr lang="el-GR" sz="2800" b="1" i="1" dirty="0" smtClean="0">
                <a:solidFill>
                  <a:schemeClr val="accent6">
                    <a:lumMod val="60000"/>
                    <a:lumOff val="40000"/>
                  </a:schemeClr>
                </a:solidFill>
              </a:rPr>
              <a:t> Γύρω στα 670 </a:t>
            </a:r>
            <a:r>
              <a:rPr lang="el-GR" sz="2800" b="1" i="1" dirty="0" err="1" smtClean="0">
                <a:solidFill>
                  <a:schemeClr val="accent6">
                    <a:lumMod val="60000"/>
                    <a:lumOff val="40000"/>
                  </a:schemeClr>
                </a:solidFill>
              </a:rPr>
              <a:t>π.X</a:t>
            </a:r>
            <a:r>
              <a:rPr lang="el-GR" sz="2800" b="1" i="1" dirty="0" smtClean="0">
                <a:solidFill>
                  <a:schemeClr val="accent6">
                    <a:lumMod val="60000"/>
                    <a:lumOff val="40000"/>
                  </a:schemeClr>
                </a:solidFill>
              </a:rPr>
              <a:t>. </a:t>
            </a:r>
          </a:p>
          <a:p>
            <a:pPr algn="ctr"/>
            <a:r>
              <a:rPr lang="el-GR" sz="2800" b="1" i="1" dirty="0" err="1" smtClean="0">
                <a:solidFill>
                  <a:schemeClr val="accent6">
                    <a:lumMod val="60000"/>
                    <a:lumOff val="40000"/>
                  </a:schemeClr>
                </a:solidFill>
              </a:rPr>
              <a:t>Eθνικό</a:t>
            </a:r>
            <a:r>
              <a:rPr lang="el-GR" sz="2800" b="1" i="1" dirty="0" smtClean="0">
                <a:solidFill>
                  <a:schemeClr val="accent6">
                    <a:lumMod val="60000"/>
                    <a:lumOff val="40000"/>
                  </a:schemeClr>
                </a:solidFill>
              </a:rPr>
              <a:t> Αρχαιολογικό Μουσείο.</a:t>
            </a:r>
          </a:p>
          <a:p>
            <a:pPr algn="ctr"/>
            <a:r>
              <a:rPr lang="el-GR" sz="2800" b="1" i="1" dirty="0" smtClean="0">
                <a:solidFill>
                  <a:schemeClr val="accent6">
                    <a:lumMod val="60000"/>
                    <a:lumOff val="40000"/>
                  </a:schemeClr>
                </a:solidFill>
              </a:rPr>
              <a:t>Οινοχόη (</a:t>
            </a:r>
            <a:r>
              <a:rPr lang="el-GR" sz="2800" b="1" i="1" dirty="0" err="1" smtClean="0">
                <a:solidFill>
                  <a:schemeClr val="accent6">
                    <a:lumMod val="60000"/>
                    <a:lumOff val="40000"/>
                  </a:schemeClr>
                </a:solidFill>
              </a:rPr>
              <a:t>οἶνος+χέω</a:t>
            </a:r>
            <a:r>
              <a:rPr lang="el-GR" sz="2800" b="1" i="1" dirty="0" smtClean="0">
                <a:solidFill>
                  <a:schemeClr val="accent6">
                    <a:lumMod val="60000"/>
                    <a:lumOff val="40000"/>
                  </a:schemeClr>
                </a:solidFill>
              </a:rPr>
              <a:t>=</a:t>
            </a:r>
          </a:p>
          <a:p>
            <a:pPr algn="ctr"/>
            <a:r>
              <a:rPr lang="el-GR" sz="2800" b="1" i="1" dirty="0" err="1" smtClean="0">
                <a:solidFill>
                  <a:schemeClr val="accent6">
                    <a:lumMod val="60000"/>
                    <a:lumOff val="40000"/>
                  </a:schemeClr>
                </a:solidFill>
              </a:rPr>
              <a:t>κρασί+χύνω</a:t>
            </a:r>
            <a:r>
              <a:rPr lang="el-GR" sz="2800" b="1" i="1" dirty="0" smtClean="0">
                <a:solidFill>
                  <a:schemeClr val="accent6">
                    <a:lumMod val="60000"/>
                    <a:lumOff val="40000"/>
                  </a:schemeClr>
                </a:solidFill>
              </a:rPr>
              <a:t>):</a:t>
            </a:r>
          </a:p>
          <a:p>
            <a:pPr algn="ctr"/>
            <a:r>
              <a:rPr lang="el-GR" sz="2800" b="1" i="1" dirty="0" smtClean="0">
                <a:solidFill>
                  <a:schemeClr val="accent6">
                    <a:lumMod val="60000"/>
                    <a:lumOff val="40000"/>
                  </a:schemeClr>
                </a:solidFill>
              </a:rPr>
              <a:t> αγγείο για την έκχυση κρασιού</a:t>
            </a:r>
          </a:p>
          <a:p>
            <a:pPr algn="ctr"/>
            <a:r>
              <a:rPr lang="el-GR" sz="2800" b="1" i="1" dirty="0" smtClean="0">
                <a:solidFill>
                  <a:schemeClr val="accent6">
                    <a:lumMod val="60000"/>
                    <a:lumOff val="40000"/>
                  </a:schemeClr>
                </a:solidFill>
              </a:rPr>
              <a:t> (κανάτα κρασιού).</a:t>
            </a:r>
            <a:endParaRPr lang="el-GR" sz="2800" b="1" i="1" dirty="0">
              <a:solidFill>
                <a:schemeClr val="accent6">
                  <a:lumMod val="60000"/>
                  <a:lumOff val="40000"/>
                </a:schemeClr>
              </a:solidFill>
            </a:endParaRPr>
          </a:p>
        </p:txBody>
      </p:sp>
      <p:pic>
        <p:nvPicPr>
          <p:cNvPr id="25602" name="Picture 2" descr="http://1.bp.blogspot.com/-NqogBcYFElM/UEsQX9ZLyUI/AAAAAAAAFJg/5fmGXUmCVoQ/s1600/%CE%BF%CE%B9%CE%BD%CE%BF%CF%87%CE%BF%CC%81%CE%B7+670+%CF%80.%CF%87..png"/>
          <p:cNvPicPr>
            <a:picLocks noChangeAspect="1" noChangeArrowheads="1"/>
          </p:cNvPicPr>
          <p:nvPr/>
        </p:nvPicPr>
        <p:blipFill>
          <a:blip r:embed="rId2" cstate="print"/>
          <a:srcRect/>
          <a:stretch>
            <a:fillRect/>
          </a:stretch>
        </p:blipFill>
        <p:spPr bwMode="auto">
          <a:xfrm>
            <a:off x="4139952" y="0"/>
            <a:ext cx="4536504" cy="66932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1000" fill="hold"/>
                                        <p:tgtEl>
                                          <p:spTgt spid="25602"/>
                                        </p:tgtEl>
                                        <p:attrNameLst>
                                          <p:attrName>ppt_w</p:attrName>
                                        </p:attrNameLst>
                                      </p:cBhvr>
                                      <p:tavLst>
                                        <p:tav tm="0">
                                          <p:val>
                                            <p:strVal val="#ppt_w*0.70"/>
                                          </p:val>
                                        </p:tav>
                                        <p:tav tm="100000">
                                          <p:val>
                                            <p:strVal val="#ppt_w"/>
                                          </p:val>
                                        </p:tav>
                                      </p:tavLst>
                                    </p:anim>
                                    <p:anim calcmode="lin" valueType="num">
                                      <p:cBhvr>
                                        <p:cTn id="8" dur="1000" fill="hold"/>
                                        <p:tgtEl>
                                          <p:spTgt spid="25602"/>
                                        </p:tgtEl>
                                        <p:attrNameLst>
                                          <p:attrName>ppt_h</p:attrName>
                                        </p:attrNameLst>
                                      </p:cBhvr>
                                      <p:tavLst>
                                        <p:tav tm="0">
                                          <p:val>
                                            <p:strVal val="#ppt_h"/>
                                          </p:val>
                                        </p:tav>
                                        <p:tav tm="100000">
                                          <p:val>
                                            <p:strVal val="#ppt_h"/>
                                          </p:val>
                                        </p:tav>
                                      </p:tavLst>
                                    </p:anim>
                                    <p:animEffect transition="in" filter="fade">
                                      <p:cBhvr>
                                        <p:cTn id="9" dur="1000"/>
                                        <p:tgtEl>
                                          <p:spTgt spid="2560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t3.gstatic.com/images?q=tbn:ANd9GcTh4Udd_hAfCVTJdAhXSD01aSptV_i1nUq_3q8ae9bKP1gnOaYymQ"/>
          <p:cNvPicPr>
            <a:picLocks noChangeAspect="1" noChangeArrowheads="1"/>
          </p:cNvPicPr>
          <p:nvPr/>
        </p:nvPicPr>
        <p:blipFill>
          <a:blip r:embed="rId2" cstate="print"/>
          <a:srcRect/>
          <a:stretch>
            <a:fillRect/>
          </a:stretch>
        </p:blipFill>
        <p:spPr bwMode="auto">
          <a:xfrm>
            <a:off x="1619672" y="260648"/>
            <a:ext cx="5832648" cy="63367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1000" fill="hold"/>
                                        <p:tgtEl>
                                          <p:spTgt spid="52226"/>
                                        </p:tgtEl>
                                        <p:attrNameLst>
                                          <p:attrName>ppt_w</p:attrName>
                                        </p:attrNameLst>
                                      </p:cBhvr>
                                      <p:tavLst>
                                        <p:tav tm="0">
                                          <p:val>
                                            <p:strVal val="#ppt_w*0.70"/>
                                          </p:val>
                                        </p:tav>
                                        <p:tav tm="100000">
                                          <p:val>
                                            <p:strVal val="#ppt_w"/>
                                          </p:val>
                                        </p:tav>
                                      </p:tavLst>
                                    </p:anim>
                                    <p:anim calcmode="lin" valueType="num">
                                      <p:cBhvr>
                                        <p:cTn id="8" dur="1000" fill="hold"/>
                                        <p:tgtEl>
                                          <p:spTgt spid="52226"/>
                                        </p:tgtEl>
                                        <p:attrNameLst>
                                          <p:attrName>ppt_h</p:attrName>
                                        </p:attrNameLst>
                                      </p:cBhvr>
                                      <p:tavLst>
                                        <p:tav tm="0">
                                          <p:val>
                                            <p:strVal val="#ppt_h"/>
                                          </p:val>
                                        </p:tav>
                                        <p:tav tm="100000">
                                          <p:val>
                                            <p:strVal val="#ppt_h"/>
                                          </p:val>
                                        </p:tav>
                                      </p:tavLst>
                                    </p:anim>
                                    <p:animEffect transition="in" filter="fade">
                                      <p:cBhvr>
                                        <p:cTn id="9" dur="10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upload.wikimedia.org/wikipedia/commons/thumb/7/72/Oinoche_Camiros_fantastic_Louvre_A318.jpg/250px-Oinoche_Camiros_fantastic_Louvre_A318.jpg"/>
          <p:cNvPicPr>
            <a:picLocks noChangeAspect="1" noChangeArrowheads="1"/>
          </p:cNvPicPr>
          <p:nvPr/>
        </p:nvPicPr>
        <p:blipFill>
          <a:blip r:embed="rId2" cstate="print"/>
          <a:srcRect/>
          <a:stretch>
            <a:fillRect/>
          </a:stretch>
        </p:blipFill>
        <p:spPr bwMode="auto">
          <a:xfrm>
            <a:off x="0" y="0"/>
            <a:ext cx="4860032" cy="6858000"/>
          </a:xfrm>
          <a:prstGeom prst="rect">
            <a:avLst/>
          </a:prstGeom>
          <a:noFill/>
        </p:spPr>
      </p:pic>
      <p:sp>
        <p:nvSpPr>
          <p:cNvPr id="3" name="2 - TextBox"/>
          <p:cNvSpPr txBox="1"/>
          <p:nvPr/>
        </p:nvSpPr>
        <p:spPr>
          <a:xfrm>
            <a:off x="5292080" y="2348880"/>
            <a:ext cx="3384376" cy="1754326"/>
          </a:xfrm>
          <a:prstGeom prst="rect">
            <a:avLst/>
          </a:prstGeom>
          <a:noFill/>
        </p:spPr>
        <p:txBody>
          <a:bodyPr wrap="square" rtlCol="0">
            <a:spAutoFit/>
          </a:bodyPr>
          <a:lstStyle/>
          <a:p>
            <a:pPr algn="ctr"/>
            <a:r>
              <a:rPr lang="el-GR" sz="5400" dirty="0" smtClean="0">
                <a:solidFill>
                  <a:schemeClr val="tx1">
                    <a:lumMod val="95000"/>
                  </a:schemeClr>
                </a:solidFill>
              </a:rPr>
              <a:t>Οινοχόη,  Λούβρο</a:t>
            </a:r>
            <a:endParaRPr lang="el-GR" sz="5400" dirty="0">
              <a:solidFill>
                <a:schemeClr val="tx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fade">
                                      <p:cBhvr>
                                        <p:cTn id="7" dur="1000"/>
                                        <p:tgtEl>
                                          <p:spTgt spid="58370"/>
                                        </p:tgtEl>
                                      </p:cBhvr>
                                    </p:animEffect>
                                    <p:anim calcmode="lin" valueType="num">
                                      <p:cBhvr>
                                        <p:cTn id="8" dur="1000" fill="hold"/>
                                        <p:tgtEl>
                                          <p:spTgt spid="58370"/>
                                        </p:tgtEl>
                                        <p:attrNameLst>
                                          <p:attrName>ppt_x</p:attrName>
                                        </p:attrNameLst>
                                      </p:cBhvr>
                                      <p:tavLst>
                                        <p:tav tm="0">
                                          <p:val>
                                            <p:strVal val="#ppt_x"/>
                                          </p:val>
                                        </p:tav>
                                        <p:tav tm="100000">
                                          <p:val>
                                            <p:strVal val="#ppt_x"/>
                                          </p:val>
                                        </p:tav>
                                      </p:tavLst>
                                    </p:anim>
                                    <p:anim calcmode="lin" valueType="num">
                                      <p:cBhvr>
                                        <p:cTn id="9" dur="1000" fill="hold"/>
                                        <p:tgtEl>
                                          <p:spTgt spid="583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ww.fhw.gr/chronos/06/images/economy/300/ph12.jpg"/>
          <p:cNvPicPr>
            <a:picLocks noChangeAspect="1" noChangeArrowheads="1"/>
          </p:cNvPicPr>
          <p:nvPr/>
        </p:nvPicPr>
        <p:blipFill>
          <a:blip r:embed="rId2" cstate="print"/>
          <a:srcRect/>
          <a:stretch>
            <a:fillRect/>
          </a:stretch>
        </p:blipFill>
        <p:spPr bwMode="auto">
          <a:xfrm>
            <a:off x="0" y="0"/>
            <a:ext cx="5005836" cy="6858000"/>
          </a:xfrm>
          <a:prstGeom prst="rect">
            <a:avLst/>
          </a:prstGeom>
          <a:noFill/>
        </p:spPr>
      </p:pic>
      <p:sp>
        <p:nvSpPr>
          <p:cNvPr id="5939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smtClean="0">
                <a:ln>
                  <a:noFill/>
                </a:ln>
                <a:solidFill>
                  <a:schemeClr val="tx1"/>
                </a:solidFill>
                <a:effectLst/>
                <a:latin typeface="Arial" charset="0"/>
                <a:cs typeface="Arial" charset="0"/>
              </a:rPr>
              <a:t>Αργυρή οινοχόη, η οποία βρέθηκε στον τάφο του Φιλίππου Β', στη Βεργίνα. 350-340 π.Χ. </a:t>
            </a:r>
            <a:r>
              <a:rPr kumimoji="0" lang="el-GR" sz="600" b="0" i="0" u="none" strike="noStrike" cap="none" normalizeH="0" baseline="0" smtClean="0">
                <a:ln>
                  <a:noFill/>
                </a:ln>
                <a:solidFill>
                  <a:schemeClr val="tx1"/>
                </a:solidFill>
                <a:effectLst/>
                <a:latin typeface="Arial" charset="0"/>
                <a:cs typeface="Arial" charset="0"/>
                <a:hlinkClick r:id="rId3"/>
              </a:rPr>
              <a:t>  </a:t>
            </a:r>
            <a:r>
              <a:rPr kumimoji="0" lang="el-GR" sz="700" b="0" i="0" u="none" strike="noStrike" cap="none" normalizeH="0" baseline="0" smtClean="0">
                <a:ln>
                  <a:noFill/>
                </a:ln>
                <a:solidFill>
                  <a:schemeClr val="tx1"/>
                </a:solidFill>
                <a:effectLst/>
                <a:latin typeface="Arial" charset="0"/>
                <a:cs typeface="Arial" charset="0"/>
              </a:rPr>
              <a:t> </a:t>
            </a:r>
            <a:endParaRPr kumimoji="0" lang="el-GR" sz="600" b="0" i="0" u="none" strike="noStrike" cap="none" normalizeH="0" baseline="0" smtClean="0">
              <a:ln>
                <a:noFill/>
              </a:ln>
              <a:solidFill>
                <a:schemeClr val="tx1"/>
              </a:solidFill>
              <a:effectLst/>
              <a:latin typeface="Arial" charset="0"/>
              <a:cs typeface="Arial" charset="0"/>
            </a:endParaRPr>
          </a:p>
        </p:txBody>
      </p:sp>
      <p:pic>
        <p:nvPicPr>
          <p:cNvPr id="59396" name="Picture 4" descr="http://www.fhw.gr/chronos/06/gr/economy/images/c.gif">
            <a:hlinkClick r:id="rId3"/>
          </p:cNvPr>
          <p:cNvPicPr>
            <a:picLocks noChangeAspect="1" noChangeArrowheads="1"/>
          </p:cNvPicPr>
          <p:nvPr/>
        </p:nvPicPr>
        <p:blipFill>
          <a:blip r:embed="rId4" cstate="print"/>
          <a:srcRect/>
          <a:stretch>
            <a:fillRect/>
          </a:stretch>
        </p:blipFill>
        <p:spPr bwMode="auto">
          <a:xfrm>
            <a:off x="3149600" y="-52388"/>
            <a:ext cx="114300" cy="123826"/>
          </a:xfrm>
          <a:prstGeom prst="rect">
            <a:avLst/>
          </a:prstGeom>
          <a:noFill/>
        </p:spPr>
      </p:pic>
      <p:sp>
        <p:nvSpPr>
          <p:cNvPr id="593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smtClean="0">
                <a:ln>
                  <a:noFill/>
                </a:ln>
                <a:solidFill>
                  <a:schemeClr val="tx1"/>
                </a:solidFill>
                <a:effectLst/>
                <a:latin typeface="Arial" charset="0"/>
                <a:cs typeface="Arial" charset="0"/>
              </a:rPr>
              <a:t>Αργυρή οινοχόη, η οποία βρέθηκε στον τάφο του Φιλίππου Β', στη Βεργίνα. 350-340 π.Χ. </a:t>
            </a:r>
            <a:r>
              <a:rPr kumimoji="0" lang="el-GR" sz="600" b="0" i="0" u="none" strike="noStrike" cap="none" normalizeH="0" baseline="0" smtClean="0">
                <a:ln>
                  <a:noFill/>
                </a:ln>
                <a:solidFill>
                  <a:schemeClr val="tx1"/>
                </a:solidFill>
                <a:effectLst/>
                <a:latin typeface="Arial" charset="0"/>
                <a:cs typeface="Arial" charset="0"/>
                <a:hlinkClick r:id="rId3"/>
              </a:rPr>
              <a:t>  </a:t>
            </a:r>
            <a:r>
              <a:rPr kumimoji="0" lang="el-GR" sz="700" b="0" i="0" u="none" strike="noStrike" cap="none" normalizeH="0" baseline="0" smtClean="0">
                <a:ln>
                  <a:noFill/>
                </a:ln>
                <a:solidFill>
                  <a:schemeClr val="tx1"/>
                </a:solidFill>
                <a:effectLst/>
                <a:latin typeface="Arial" charset="0"/>
                <a:cs typeface="Arial" charset="0"/>
              </a:rPr>
              <a:t> </a:t>
            </a:r>
            <a:endParaRPr kumimoji="0" lang="el-GR" sz="600" b="0" i="0" u="none" strike="noStrike" cap="none" normalizeH="0" baseline="0" smtClean="0">
              <a:ln>
                <a:noFill/>
              </a:ln>
              <a:solidFill>
                <a:schemeClr val="tx1"/>
              </a:solidFill>
              <a:effectLst/>
              <a:latin typeface="Arial" charset="0"/>
              <a:cs typeface="Arial" charset="0"/>
            </a:endParaRPr>
          </a:p>
        </p:txBody>
      </p:sp>
      <p:pic>
        <p:nvPicPr>
          <p:cNvPr id="59398" name="Picture 6" descr="http://www.fhw.gr/chronos/06/gr/economy/images/c.gif">
            <a:hlinkClick r:id="rId3"/>
          </p:cNvPr>
          <p:cNvPicPr>
            <a:picLocks noChangeAspect="1" noChangeArrowheads="1"/>
          </p:cNvPicPr>
          <p:nvPr/>
        </p:nvPicPr>
        <p:blipFill>
          <a:blip r:embed="rId4" cstate="print"/>
          <a:srcRect/>
          <a:stretch>
            <a:fillRect/>
          </a:stretch>
        </p:blipFill>
        <p:spPr bwMode="auto">
          <a:xfrm>
            <a:off x="3149600" y="-52388"/>
            <a:ext cx="114300" cy="123826"/>
          </a:xfrm>
          <a:prstGeom prst="rect">
            <a:avLst/>
          </a:prstGeom>
          <a:noFill/>
        </p:spPr>
      </p:pic>
      <p:sp>
        <p:nvSpPr>
          <p:cNvPr id="5939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smtClean="0">
                <a:ln>
                  <a:noFill/>
                </a:ln>
                <a:solidFill>
                  <a:schemeClr val="tx1"/>
                </a:solidFill>
                <a:effectLst/>
                <a:latin typeface="Arial" charset="0"/>
                <a:cs typeface="Arial" charset="0"/>
              </a:rPr>
              <a:t>Αργυρή οινοχόη, η οποία βρέθηκε στον τάφο του Φιλίππου Β', στη Βεργίνα. 350-340 π.Χ. </a:t>
            </a:r>
            <a:r>
              <a:rPr kumimoji="0" lang="el-GR" sz="600" b="0" i="0" u="none" strike="noStrike" cap="none" normalizeH="0" baseline="0" smtClean="0">
                <a:ln>
                  <a:noFill/>
                </a:ln>
                <a:solidFill>
                  <a:schemeClr val="tx1"/>
                </a:solidFill>
                <a:effectLst/>
                <a:latin typeface="Arial" charset="0"/>
                <a:cs typeface="Arial" charset="0"/>
                <a:hlinkClick r:id="rId3"/>
              </a:rPr>
              <a:t>  </a:t>
            </a:r>
            <a:r>
              <a:rPr kumimoji="0" lang="el-GR" sz="700" b="0" i="0" u="none" strike="noStrike" cap="none" normalizeH="0" baseline="0" smtClean="0">
                <a:ln>
                  <a:noFill/>
                </a:ln>
                <a:solidFill>
                  <a:schemeClr val="tx1"/>
                </a:solidFill>
                <a:effectLst/>
                <a:latin typeface="Arial" charset="0"/>
                <a:cs typeface="Arial" charset="0"/>
              </a:rPr>
              <a:t> </a:t>
            </a:r>
            <a:endParaRPr kumimoji="0" lang="el-GR" sz="600" b="0" i="0" u="none" strike="noStrike" cap="none" normalizeH="0" baseline="0" smtClean="0">
              <a:ln>
                <a:noFill/>
              </a:ln>
              <a:solidFill>
                <a:schemeClr val="tx1"/>
              </a:solidFill>
              <a:effectLst/>
              <a:latin typeface="Arial" charset="0"/>
              <a:cs typeface="Arial" charset="0"/>
            </a:endParaRPr>
          </a:p>
        </p:txBody>
      </p:sp>
      <p:pic>
        <p:nvPicPr>
          <p:cNvPr id="59400" name="Picture 8" descr="http://www.fhw.gr/chronos/06/gr/economy/images/c.gif">
            <a:hlinkClick r:id="rId3"/>
          </p:cNvPr>
          <p:cNvPicPr>
            <a:picLocks noChangeAspect="1" noChangeArrowheads="1"/>
          </p:cNvPicPr>
          <p:nvPr/>
        </p:nvPicPr>
        <p:blipFill>
          <a:blip r:embed="rId4" cstate="print"/>
          <a:srcRect/>
          <a:stretch>
            <a:fillRect/>
          </a:stretch>
        </p:blipFill>
        <p:spPr bwMode="auto">
          <a:xfrm>
            <a:off x="3149600" y="-52388"/>
            <a:ext cx="114300" cy="123826"/>
          </a:xfrm>
          <a:prstGeom prst="rect">
            <a:avLst/>
          </a:prstGeom>
          <a:noFill/>
        </p:spPr>
      </p:pic>
      <p:sp>
        <p:nvSpPr>
          <p:cNvPr id="5940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smtClean="0">
                <a:ln>
                  <a:noFill/>
                </a:ln>
                <a:solidFill>
                  <a:schemeClr val="tx1"/>
                </a:solidFill>
                <a:effectLst/>
                <a:latin typeface="Arial" charset="0"/>
                <a:cs typeface="Arial" charset="0"/>
              </a:rPr>
              <a:t>Αργυρή οινοχόη, η οποία βρέθηκε στον τάφο του Φιλίππου Β', στη Βεργίνα. 350-340 π.Χ. </a:t>
            </a:r>
            <a:r>
              <a:rPr kumimoji="0" lang="el-GR" sz="600" b="0" i="0" u="none" strike="noStrike" cap="none" normalizeH="0" baseline="0" smtClean="0">
                <a:ln>
                  <a:noFill/>
                </a:ln>
                <a:solidFill>
                  <a:schemeClr val="tx1"/>
                </a:solidFill>
                <a:effectLst/>
                <a:latin typeface="Arial" charset="0"/>
                <a:cs typeface="Arial" charset="0"/>
                <a:hlinkClick r:id="rId3"/>
              </a:rPr>
              <a:t>  </a:t>
            </a:r>
            <a:r>
              <a:rPr kumimoji="0" lang="el-GR" sz="700" b="0" i="0" u="none" strike="noStrike" cap="none" normalizeH="0" baseline="0" smtClean="0">
                <a:ln>
                  <a:noFill/>
                </a:ln>
                <a:solidFill>
                  <a:schemeClr val="tx1"/>
                </a:solidFill>
                <a:effectLst/>
                <a:latin typeface="Arial" charset="0"/>
                <a:cs typeface="Arial" charset="0"/>
              </a:rPr>
              <a:t> </a:t>
            </a:r>
            <a:endParaRPr kumimoji="0" lang="el-GR" sz="600" b="0" i="0" u="none" strike="noStrike" cap="none" normalizeH="0" baseline="0" smtClean="0">
              <a:ln>
                <a:noFill/>
              </a:ln>
              <a:solidFill>
                <a:schemeClr val="tx1"/>
              </a:solidFill>
              <a:effectLst/>
              <a:latin typeface="Arial" charset="0"/>
              <a:cs typeface="Arial" charset="0"/>
            </a:endParaRPr>
          </a:p>
        </p:txBody>
      </p:sp>
      <p:pic>
        <p:nvPicPr>
          <p:cNvPr id="59402" name="Picture 10" descr="http://www.fhw.gr/chronos/06/gr/economy/images/c.gif">
            <a:hlinkClick r:id="rId3"/>
          </p:cNvPr>
          <p:cNvPicPr>
            <a:picLocks noChangeAspect="1" noChangeArrowheads="1"/>
          </p:cNvPicPr>
          <p:nvPr/>
        </p:nvPicPr>
        <p:blipFill>
          <a:blip r:embed="rId4" cstate="print"/>
          <a:srcRect/>
          <a:stretch>
            <a:fillRect/>
          </a:stretch>
        </p:blipFill>
        <p:spPr bwMode="auto">
          <a:xfrm>
            <a:off x="3149600" y="-52388"/>
            <a:ext cx="114300" cy="123826"/>
          </a:xfrm>
          <a:prstGeom prst="rect">
            <a:avLst/>
          </a:prstGeom>
          <a:noFill/>
        </p:spPr>
      </p:pic>
      <p:sp>
        <p:nvSpPr>
          <p:cNvPr id="13" name="12 - TextBox"/>
          <p:cNvSpPr txBox="1"/>
          <p:nvPr/>
        </p:nvSpPr>
        <p:spPr>
          <a:xfrm>
            <a:off x="5436096" y="332656"/>
            <a:ext cx="3384376" cy="6186309"/>
          </a:xfrm>
          <a:prstGeom prst="rect">
            <a:avLst/>
          </a:prstGeom>
          <a:noFill/>
        </p:spPr>
        <p:txBody>
          <a:bodyPr wrap="square" rtlCol="0">
            <a:spAutoFit/>
          </a:bodyPr>
          <a:lstStyle/>
          <a:p>
            <a:r>
              <a:rPr lang="el-GR" sz="4400" b="1" i="1" dirty="0" smtClean="0">
                <a:solidFill>
                  <a:schemeClr val="tx1">
                    <a:lumMod val="75000"/>
                  </a:schemeClr>
                </a:solidFill>
              </a:rPr>
              <a:t>Αργυρή οινοχόη, </a:t>
            </a:r>
          </a:p>
          <a:p>
            <a:r>
              <a:rPr lang="el-GR" sz="4400" b="1" i="1" dirty="0" smtClean="0">
                <a:solidFill>
                  <a:schemeClr val="tx1">
                    <a:lumMod val="75000"/>
                  </a:schemeClr>
                </a:solidFill>
              </a:rPr>
              <a:t>η οποία βρέθηκε στον τάφο του Φιλίππου Β', </a:t>
            </a:r>
          </a:p>
          <a:p>
            <a:r>
              <a:rPr lang="el-GR" sz="4400" b="1" i="1" dirty="0" smtClean="0">
                <a:solidFill>
                  <a:schemeClr val="tx1">
                    <a:lumMod val="75000"/>
                  </a:schemeClr>
                </a:solidFill>
              </a:rPr>
              <a:t>στη Βεργίνα. 350-340 π. Χ.</a:t>
            </a:r>
            <a:endParaRPr lang="el-GR" sz="4400" b="1" i="1" dirty="0">
              <a:solidFill>
                <a:schemeClr val="tx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tastytour.pblogs.gr/files/22334-image055.jpg"/>
          <p:cNvPicPr>
            <a:picLocks noChangeAspect="1" noChangeArrowheads="1"/>
          </p:cNvPicPr>
          <p:nvPr/>
        </p:nvPicPr>
        <p:blipFill>
          <a:blip r:embed="rId2" cstate="print"/>
          <a:srcRect/>
          <a:stretch>
            <a:fillRect/>
          </a:stretch>
        </p:blipFill>
        <p:spPr bwMode="auto">
          <a:xfrm>
            <a:off x="1043608" y="227806"/>
            <a:ext cx="7416824" cy="66301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1000" fill="hold"/>
                                        <p:tgtEl>
                                          <p:spTgt spid="49154"/>
                                        </p:tgtEl>
                                        <p:attrNameLst>
                                          <p:attrName>ppt_w</p:attrName>
                                        </p:attrNameLst>
                                      </p:cBhvr>
                                      <p:tavLst>
                                        <p:tav tm="0">
                                          <p:val>
                                            <p:strVal val="#ppt_w*0.70"/>
                                          </p:val>
                                        </p:tav>
                                        <p:tav tm="100000">
                                          <p:val>
                                            <p:strVal val="#ppt_w"/>
                                          </p:val>
                                        </p:tav>
                                      </p:tavLst>
                                    </p:anim>
                                    <p:anim calcmode="lin" valueType="num">
                                      <p:cBhvr>
                                        <p:cTn id="8" dur="1000" fill="hold"/>
                                        <p:tgtEl>
                                          <p:spTgt spid="49154"/>
                                        </p:tgtEl>
                                        <p:attrNameLst>
                                          <p:attrName>ppt_h</p:attrName>
                                        </p:attrNameLst>
                                      </p:cBhvr>
                                      <p:tavLst>
                                        <p:tav tm="0">
                                          <p:val>
                                            <p:strVal val="#ppt_h"/>
                                          </p:val>
                                        </p:tav>
                                        <p:tav tm="100000">
                                          <p:val>
                                            <p:strVal val="#ppt_h"/>
                                          </p:val>
                                        </p:tav>
                                      </p:tavLst>
                                    </p:anim>
                                    <p:animEffect transition="in" filter="fade">
                                      <p:cBhvr>
                                        <p:cTn id="9" dur="10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tatic.freepik.com/free-photo/drink-vodka-drinks-splashes_361261.jpg"/>
          <p:cNvPicPr>
            <a:picLocks noChangeAspect="1" noChangeArrowheads="1"/>
          </p:cNvPicPr>
          <p:nvPr/>
        </p:nvPicPr>
        <p:blipFill>
          <a:blip r:embed="rId2" cstate="print"/>
          <a:srcRect/>
          <a:stretch>
            <a:fillRect/>
          </a:stretch>
        </p:blipFill>
        <p:spPr bwMode="auto">
          <a:xfrm>
            <a:off x="11888" y="0"/>
            <a:ext cx="9132112" cy="6858000"/>
          </a:xfrm>
          <a:prstGeom prst="rect">
            <a:avLst/>
          </a:prstGeom>
          <a:noFill/>
        </p:spPr>
      </p:pic>
      <p:sp>
        <p:nvSpPr>
          <p:cNvPr id="3" name="2 - Ορθογώνιο"/>
          <p:cNvSpPr/>
          <p:nvPr/>
        </p:nvSpPr>
        <p:spPr>
          <a:xfrm>
            <a:off x="3095328" y="260648"/>
            <a:ext cx="6048672" cy="1200329"/>
          </a:xfrm>
          <a:prstGeom prst="rect">
            <a:avLst/>
          </a:prstGeom>
        </p:spPr>
        <p:txBody>
          <a:bodyPr wrap="square">
            <a:spAutoFit/>
          </a:bodyPr>
          <a:lstStyle/>
          <a:p>
            <a:r>
              <a:rPr lang="el-GR" sz="7200" dirty="0" smtClean="0">
                <a:solidFill>
                  <a:schemeClr val="bg2">
                    <a:lumMod val="20000"/>
                    <a:lumOff val="80000"/>
                  </a:schemeClr>
                </a:solidFill>
              </a:rPr>
              <a:t>Το </a:t>
            </a:r>
            <a:r>
              <a:rPr lang="el-GR" sz="7200" dirty="0" err="1" smtClean="0">
                <a:solidFill>
                  <a:schemeClr val="bg2">
                    <a:lumMod val="20000"/>
                    <a:lumOff val="80000"/>
                  </a:schemeClr>
                </a:solidFill>
              </a:rPr>
              <a:t>ποτήριον</a:t>
            </a:r>
            <a:endParaRPr lang="el-GR" sz="7200" dirty="0">
              <a:solidFill>
                <a:schemeClr val="bg2">
                  <a:lumMod val="20000"/>
                  <a:lumOff val="80000"/>
                </a:schemeClr>
              </a:solidFill>
            </a:endParaRPr>
          </a:p>
        </p:txBody>
      </p:sp>
      <p:pic>
        <p:nvPicPr>
          <p:cNvPr id="4" name="Picture 2" descr="http://perierga.gr/wp-content/uploads/2012/02/glassdrink1.jpg"/>
          <p:cNvPicPr>
            <a:picLocks noChangeAspect="1" noChangeArrowheads="1"/>
          </p:cNvPicPr>
          <p:nvPr/>
        </p:nvPicPr>
        <p:blipFill>
          <a:blip r:embed="rId3" cstate="print"/>
          <a:srcRect/>
          <a:stretch>
            <a:fillRect/>
          </a:stretch>
        </p:blipFill>
        <p:spPr bwMode="auto">
          <a:xfrm>
            <a:off x="0" y="0"/>
            <a:ext cx="9350785"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strVal val="#ppt_w*0.70"/>
                                          </p:val>
                                        </p:tav>
                                        <p:tav tm="100000">
                                          <p:val>
                                            <p:strVal val="#ppt_w"/>
                                          </p:val>
                                        </p:tav>
                                      </p:tavLst>
                                    </p:anim>
                                    <p:anim calcmode="lin" valueType="num">
                                      <p:cBhvr>
                                        <p:cTn id="8" dur="1000" fill="hold"/>
                                        <p:tgtEl>
                                          <p:spTgt spid="18434"/>
                                        </p:tgtEl>
                                        <p:attrNameLst>
                                          <p:attrName>ppt_h</p:attrName>
                                        </p:attrNameLst>
                                      </p:cBhvr>
                                      <p:tavLst>
                                        <p:tav tm="0">
                                          <p:val>
                                            <p:strVal val="#ppt_h"/>
                                          </p:val>
                                        </p:tav>
                                        <p:tav tm="100000">
                                          <p:val>
                                            <p:strVal val="#ppt_h"/>
                                          </p:val>
                                        </p:tav>
                                      </p:tavLst>
                                    </p:anim>
                                    <p:animEffect transition="in" filter="fade">
                                      <p:cBhvr>
                                        <p:cTn id="9" dur="1000"/>
                                        <p:tgtEl>
                                          <p:spTgt spid="1843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hellinon.net/ANEOMENA/Diatrofi.files/image007.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barn(inHorizontal)">
                                      <p:cBhvr>
                                        <p:cTn id="7"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195736" y="0"/>
            <a:ext cx="4860032" cy="68503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1754326"/>
          </a:xfrm>
          <a:prstGeom prst="rect">
            <a:avLst/>
          </a:prstGeom>
        </p:spPr>
        <p:txBody>
          <a:bodyPr wrap="square">
            <a:spAutoFit/>
          </a:bodyPr>
          <a:lstStyle/>
          <a:p>
            <a:r>
              <a:rPr lang="el-GR" sz="3600" b="1" dirty="0" smtClean="0">
                <a:solidFill>
                  <a:srgbClr val="B1D9D8"/>
                </a:solidFill>
              </a:rPr>
              <a:t>ηδύποτο</a:t>
            </a:r>
            <a:r>
              <a:rPr lang="el-GR" sz="3600" dirty="0" smtClean="0">
                <a:solidFill>
                  <a:srgbClr val="B1D9D8"/>
                </a:solidFill>
              </a:rPr>
              <a:t> </a:t>
            </a:r>
            <a:r>
              <a:rPr lang="el-GR" sz="3600" b="1" dirty="0" smtClean="0">
                <a:solidFill>
                  <a:srgbClr val="B1D9D8"/>
                </a:solidFill>
              </a:rPr>
              <a:t>:</a:t>
            </a:r>
            <a:r>
              <a:rPr lang="el-GR" sz="3600" dirty="0" smtClean="0">
                <a:solidFill>
                  <a:srgbClr val="B1D9D8"/>
                </a:solidFill>
              </a:rPr>
              <a:t> οινοπνευματώδες ποτό με γλυκιά γεύση και άρωμα φρούτων, ανθέων κτλ.:          </a:t>
            </a:r>
            <a:r>
              <a:rPr lang="el-GR" sz="3200" i="1" dirty="0" err="1" smtClean="0">
                <a:solidFill>
                  <a:srgbClr val="B1D9D8"/>
                </a:solidFill>
              </a:rPr>
              <a:t>Tο</a:t>
            </a:r>
            <a:r>
              <a:rPr lang="el-GR" sz="3200" i="1" dirty="0" smtClean="0">
                <a:solidFill>
                  <a:srgbClr val="B1D9D8"/>
                </a:solidFill>
              </a:rPr>
              <a:t> λικέρ ανήκει στα ηδύποτα</a:t>
            </a:r>
            <a:r>
              <a:rPr lang="el-GR" sz="3600" i="1" dirty="0" smtClean="0">
                <a:solidFill>
                  <a:srgbClr val="B1D9D8"/>
                </a:solidFill>
              </a:rPr>
              <a:t>.</a:t>
            </a:r>
            <a:endParaRPr lang="el-GR" sz="3600" dirty="0">
              <a:solidFill>
                <a:srgbClr val="B1D9D8"/>
              </a:solidFill>
            </a:endParaRPr>
          </a:p>
        </p:txBody>
      </p:sp>
      <p:pic>
        <p:nvPicPr>
          <p:cNvPr id="48130" name="Picture 2" descr="http://s.enet.gr/resources/2009-11/02_fragostafylo-thumb-large.jpg"/>
          <p:cNvPicPr>
            <a:picLocks noChangeAspect="1" noChangeArrowheads="1"/>
          </p:cNvPicPr>
          <p:nvPr/>
        </p:nvPicPr>
        <p:blipFill>
          <a:blip r:embed="rId2" cstate="print"/>
          <a:srcRect/>
          <a:stretch>
            <a:fillRect/>
          </a:stretch>
        </p:blipFill>
        <p:spPr bwMode="auto">
          <a:xfrm>
            <a:off x="5292080" y="1448625"/>
            <a:ext cx="3851920" cy="5409375"/>
          </a:xfrm>
          <a:prstGeom prst="rect">
            <a:avLst/>
          </a:prstGeom>
          <a:noFill/>
        </p:spPr>
      </p:pic>
      <p:pic>
        <p:nvPicPr>
          <p:cNvPr id="48138" name="Picture 10" descr="http://t1.gstatic.com/images?q=tbn:ANd9GcQBrQuMxe27_evOsdGDuAsrRlXaGc1wif_5cI4zZyXxc5q4ukG2"/>
          <p:cNvPicPr>
            <a:picLocks noChangeAspect="1" noChangeArrowheads="1"/>
          </p:cNvPicPr>
          <p:nvPr/>
        </p:nvPicPr>
        <p:blipFill>
          <a:blip r:embed="rId3" cstate="print"/>
          <a:srcRect/>
          <a:stretch>
            <a:fillRect/>
          </a:stretch>
        </p:blipFill>
        <p:spPr bwMode="auto">
          <a:xfrm>
            <a:off x="0" y="2996952"/>
            <a:ext cx="5280248" cy="38610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8130"/>
                                        </p:tgtEl>
                                        <p:attrNameLst>
                                          <p:attrName>style.visibility</p:attrName>
                                        </p:attrNameLst>
                                      </p:cBhvr>
                                      <p:to>
                                        <p:strVal val="visible"/>
                                      </p:to>
                                    </p:set>
                                    <p:anim calcmode="lin" valueType="num">
                                      <p:cBhvr>
                                        <p:cTn id="14" dur="1000" fill="hold"/>
                                        <p:tgtEl>
                                          <p:spTgt spid="48130"/>
                                        </p:tgtEl>
                                        <p:attrNameLst>
                                          <p:attrName>ppt_w</p:attrName>
                                        </p:attrNameLst>
                                      </p:cBhvr>
                                      <p:tavLst>
                                        <p:tav tm="0">
                                          <p:val>
                                            <p:strVal val="#ppt_w*0.70"/>
                                          </p:val>
                                        </p:tav>
                                        <p:tav tm="100000">
                                          <p:val>
                                            <p:strVal val="#ppt_w"/>
                                          </p:val>
                                        </p:tav>
                                      </p:tavLst>
                                    </p:anim>
                                    <p:anim calcmode="lin" valueType="num">
                                      <p:cBhvr>
                                        <p:cTn id="15" dur="1000" fill="hold"/>
                                        <p:tgtEl>
                                          <p:spTgt spid="48130"/>
                                        </p:tgtEl>
                                        <p:attrNameLst>
                                          <p:attrName>ppt_h</p:attrName>
                                        </p:attrNameLst>
                                      </p:cBhvr>
                                      <p:tavLst>
                                        <p:tav tm="0">
                                          <p:val>
                                            <p:strVal val="#ppt_h"/>
                                          </p:val>
                                        </p:tav>
                                        <p:tav tm="100000">
                                          <p:val>
                                            <p:strVal val="#ppt_h"/>
                                          </p:val>
                                        </p:tav>
                                      </p:tavLst>
                                    </p:anim>
                                    <p:animEffect transition="in" filter="fade">
                                      <p:cBhvr>
                                        <p:cTn id="16" dur="1000"/>
                                        <p:tgtEl>
                                          <p:spTgt spid="48130"/>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48138"/>
                                        </p:tgtEl>
                                        <p:attrNameLst>
                                          <p:attrName>style.visibility</p:attrName>
                                        </p:attrNameLst>
                                      </p:cBhvr>
                                      <p:to>
                                        <p:strVal val="visible"/>
                                      </p:to>
                                    </p:set>
                                    <p:anim calcmode="lin" valueType="num">
                                      <p:cBhvr>
                                        <p:cTn id="21" dur="1000" fill="hold"/>
                                        <p:tgtEl>
                                          <p:spTgt spid="48138"/>
                                        </p:tgtEl>
                                        <p:attrNameLst>
                                          <p:attrName>ppt_w</p:attrName>
                                        </p:attrNameLst>
                                      </p:cBhvr>
                                      <p:tavLst>
                                        <p:tav tm="0">
                                          <p:val>
                                            <p:strVal val="#ppt_w+.3"/>
                                          </p:val>
                                        </p:tav>
                                        <p:tav tm="100000">
                                          <p:val>
                                            <p:strVal val="#ppt_w"/>
                                          </p:val>
                                        </p:tav>
                                      </p:tavLst>
                                    </p:anim>
                                    <p:anim calcmode="lin" valueType="num">
                                      <p:cBhvr>
                                        <p:cTn id="22" dur="1000" fill="hold"/>
                                        <p:tgtEl>
                                          <p:spTgt spid="48138"/>
                                        </p:tgtEl>
                                        <p:attrNameLst>
                                          <p:attrName>ppt_h</p:attrName>
                                        </p:attrNameLst>
                                      </p:cBhvr>
                                      <p:tavLst>
                                        <p:tav tm="0">
                                          <p:val>
                                            <p:strVal val="#ppt_h"/>
                                          </p:val>
                                        </p:tav>
                                        <p:tav tm="100000">
                                          <p:val>
                                            <p:strVal val="#ppt_h"/>
                                          </p:val>
                                        </p:tav>
                                      </p:tavLst>
                                    </p:anim>
                                    <p:animEffect transition="in" filter="fade">
                                      <p:cBhvr>
                                        <p:cTn id="23" dur="1000"/>
                                        <p:tgtEl>
                                          <p:spTgt spid="48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779912" y="0"/>
            <a:ext cx="5112568" cy="5816977"/>
          </a:xfrm>
          <a:prstGeom prst="rect">
            <a:avLst/>
          </a:prstGeom>
        </p:spPr>
        <p:txBody>
          <a:bodyPr wrap="square">
            <a:spAutoFit/>
          </a:bodyPr>
          <a:lstStyle/>
          <a:p>
            <a:pPr algn="ctr"/>
            <a:r>
              <a:rPr lang="el-GR" sz="6000" b="1" dirty="0" smtClean="0">
                <a:solidFill>
                  <a:schemeClr val="accent6">
                    <a:lumMod val="75000"/>
                  </a:schemeClr>
                </a:solidFill>
              </a:rPr>
              <a:t>οινοποσία</a:t>
            </a:r>
            <a:r>
              <a:rPr lang="el-GR" sz="6000" dirty="0" smtClean="0">
                <a:solidFill>
                  <a:schemeClr val="accent6">
                    <a:lumMod val="75000"/>
                  </a:schemeClr>
                </a:solidFill>
              </a:rPr>
              <a:t> </a:t>
            </a:r>
            <a:r>
              <a:rPr lang="el-GR" sz="6000" b="1" dirty="0" smtClean="0">
                <a:solidFill>
                  <a:schemeClr val="accent6">
                    <a:lumMod val="75000"/>
                  </a:schemeClr>
                </a:solidFill>
              </a:rPr>
              <a:t>:</a:t>
            </a:r>
          </a:p>
          <a:p>
            <a:pPr algn="ctr"/>
            <a:r>
              <a:rPr lang="el-GR" sz="3200" dirty="0" smtClean="0"/>
              <a:t> </a:t>
            </a:r>
            <a:r>
              <a:rPr lang="el-GR" sz="4400" dirty="0" smtClean="0"/>
              <a:t>κατανάλωση κρασιού από ένα πρόσωπο, συνήθ. όταν πρόκειται για μεγάλη ποσότητα: </a:t>
            </a:r>
          </a:p>
          <a:p>
            <a:pPr algn="ctr"/>
            <a:r>
              <a:rPr lang="el-GR" sz="2800" i="1" dirty="0" smtClean="0">
                <a:solidFill>
                  <a:schemeClr val="accent2">
                    <a:lumMod val="60000"/>
                    <a:lumOff val="40000"/>
                  </a:schemeClr>
                </a:solidFill>
              </a:rPr>
              <a:t>Παράδειγμα</a:t>
            </a:r>
          </a:p>
          <a:p>
            <a:pPr algn="ctr"/>
            <a:r>
              <a:rPr lang="el-GR" sz="3200" i="1" dirty="0" smtClean="0"/>
              <a:t>H υπερβολική</a:t>
            </a:r>
            <a:r>
              <a:rPr lang="el-GR" sz="3200" dirty="0" smtClean="0"/>
              <a:t> </a:t>
            </a:r>
            <a:r>
              <a:rPr lang="el-GR" sz="3200" i="1" dirty="0" smtClean="0"/>
              <a:t>οινοποσία βλάπτει τον οργανισμό.</a:t>
            </a:r>
            <a:endParaRPr lang="el-GR" sz="3200" dirty="0"/>
          </a:p>
        </p:txBody>
      </p:sp>
      <p:pic>
        <p:nvPicPr>
          <p:cNvPr id="3" name="Picture 2" descr="http://content-mcdn.ethnos.gr/filesystem/images/20111124/low/assets_LARGE_t_420_53986273.JPG"/>
          <p:cNvPicPr>
            <a:picLocks noChangeAspect="1" noChangeArrowheads="1"/>
          </p:cNvPicPr>
          <p:nvPr/>
        </p:nvPicPr>
        <p:blipFill>
          <a:blip r:embed="rId2" cstate="print"/>
          <a:srcRect/>
          <a:stretch>
            <a:fillRect/>
          </a:stretch>
        </p:blipFill>
        <p:spPr bwMode="auto">
          <a:xfrm>
            <a:off x="0" y="2636912"/>
            <a:ext cx="4058321" cy="4221088"/>
          </a:xfrm>
          <a:prstGeom prst="rect">
            <a:avLst/>
          </a:prstGeom>
          <a:noFill/>
        </p:spPr>
      </p:pic>
      <p:pic>
        <p:nvPicPr>
          <p:cNvPr id="4" name="Picture 2" descr="http://t3.gstatic.com/images?q=tbn:ANd9GcSGrhyF93bjJ5h8Zns3qEcYWDfvmgIzoGM63_xAN2QIGYQrns9r"/>
          <p:cNvPicPr>
            <a:picLocks noChangeAspect="1" noChangeArrowheads="1"/>
          </p:cNvPicPr>
          <p:nvPr/>
        </p:nvPicPr>
        <p:blipFill>
          <a:blip r:embed="rId3" cstate="print"/>
          <a:srcRect/>
          <a:stretch>
            <a:fillRect/>
          </a:stretch>
        </p:blipFill>
        <p:spPr bwMode="auto">
          <a:xfrm>
            <a:off x="0" y="0"/>
            <a:ext cx="3419872" cy="34198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erierga.gr - Θέλει και το ποτό το... ποτήρι του!"/>
          <p:cNvPicPr>
            <a:picLocks noChangeAspect="1" noChangeArrowheads="1"/>
          </p:cNvPicPr>
          <p:nvPr/>
        </p:nvPicPr>
        <p:blipFill>
          <a:blip r:embed="rId2" cstate="print"/>
          <a:srcRect/>
          <a:stretch>
            <a:fillRect/>
          </a:stretch>
        </p:blipFill>
        <p:spPr bwMode="auto">
          <a:xfrm>
            <a:off x="323527" y="188640"/>
            <a:ext cx="8552107" cy="64807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circle(in)">
                                      <p:cBhvr>
                                        <p:cTn id="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11560" y="260648"/>
            <a:ext cx="7920880" cy="1200329"/>
          </a:xfrm>
          <a:prstGeom prst="rect">
            <a:avLst/>
          </a:prstGeom>
        </p:spPr>
        <p:txBody>
          <a:bodyPr wrap="square">
            <a:spAutoFit/>
          </a:bodyPr>
          <a:lstStyle/>
          <a:p>
            <a:r>
              <a:rPr lang="el-GR" sz="3600" b="1" dirty="0" smtClean="0"/>
              <a:t>ποτοποιός</a:t>
            </a:r>
            <a:r>
              <a:rPr lang="el-GR" sz="3600" dirty="0" smtClean="0"/>
              <a:t>  </a:t>
            </a:r>
            <a:r>
              <a:rPr lang="el-GR" sz="3600" b="1" dirty="0" smtClean="0"/>
              <a:t>:</a:t>
            </a:r>
            <a:r>
              <a:rPr lang="el-GR" sz="3600" dirty="0" smtClean="0"/>
              <a:t> επιχειρηματίας ή εργαζόμενος στον κλάδο της ποτοποιίας. </a:t>
            </a:r>
            <a:endParaRPr lang="el-GR" sz="3600" dirty="0"/>
          </a:p>
        </p:txBody>
      </p:sp>
      <p:sp>
        <p:nvSpPr>
          <p:cNvPr id="49156" name="AutoShape 4" descr="data:image/jpeg;base64,/9j/4AAQSkZJRgABAQAAAQABAAD/2wCEAAkGBhQSERQUExQUFBUWFxkVGBgYGBkcHRcXGBwVFxcYFhYXHCYfGhwjHBYYHy8gIycpLCwsFR4xNTAqNSYrLCkBCQoKDgwOGg8PGiwfHRwpLCwpLSwsKSksKSksLCkpLyksKSwsKSkpLCktLCwpLCwsKSwpLSwsLCkpLCkpLCkpLP/AABEIAKAA8AMBIgACEQEDEQH/xAAcAAACAwEBAQEAAAAAAAAAAAAEBQIDBgEHAAj/xABIEAACAQIEAgcECAEJBgcAAAABAhEAAwQSITEFQQYTIlFhcYEykaGxFCNCUmJywdHSByQzQ1SCk+HwFVNjssLxFhc0RHOElP/EABoBAAMBAQEBAAAAAAAAAAAAAAECAwQABQb/xAAsEQACAgIBAwIFAwUAAAAAAAAAAQIRAyExBBJBE1EiMmFxsQVCkSOBoeHw/9oADAMBAAIRAxEAPwCfErCBeyW2plwzFk4fCkfY09bV4Eef9JSe6dNaN4LcHV21lswuXdgYykI2h75XarR5IzWi7+UDiBNzANlIFvGLGh2gD5U2xd89dfbeVVh5DMIrO9PsdbazZK3Lhy4m0/aVgI7QkTudKb/7SN25dGR1lSmZtnAzEET/AK1oPTHwbtnTxCRS7GY3tcqptXZFUYsjShZR6DMNic9xAcsBX+QjfyrvSCwPod85iXzW2mSOznUbDSPSlmCf6xR5/I0Vi0m1iRP9ST7iprnuLEj85Pohglw+OxFuFhrUaSZksY186P4hZ6zh+GTfNhrtv1CwPiKB4VjA+MVsioYVSQzHProSDtEH30wtP/NcJ4NdX/n/AGqb5o0RVxs884DwzEWz9ZZdAAyEtAGYSY31rb4S1m4ncuiY6mPNiUG3kajxW8Tavxul0N6NKn9K0HQ3BWrt+6QHICWc2b72Uk5fDaqJKMl/JDwxnxS5kFtfwz7zVVnE+NfdJHH0gjkqqPh/nQKXIprszvkNuX6HbEcqre7NVsdaItnHuVWxrrVWaJxXcXvoHEWxFG3R40KyaTRCALhBvQ2KsdwppJPgK+a2POlHQnTh4iTXy4cRTF7cjauWsKI1PupGMmKerrmOtFba9k9q4oHidT+laCxh0U6AUN0kaUteDyNY1APge+gjmxVdJVSBPsncRHjFXdQtxQbq58pK6lpC8yirpofhVllZNwaSbRjUnm3f5U14Xws3LKOrhQwGhXNB5kGRqe7ar5eox4sFz4T/ACv9Gf05PJr2BOjvAyTea1fu2cpUJlbMmq5jmRpBG2xogcZuowt30WW9i4k5Hjv+6fCnmHsCxZYLrlVmJO7NEyY+VZ+9xA3LRVhII5Dn3g8iK8vos3r5JzXF6NE12pJnbDLctzz2NXcOQqYUSc2YSYHst+wpDh8WVmDTjhGLL3V0+y5Popj4mt8eQ5HoWdMsezYMjsZVe2RAaeyZ3J+8W9IrTLiusyN2dHUaTqGG+vlWY6V4cjBXJRh7LSfMVoOH3QqoMrDMqtMGPZU77Cn7ab0ShNutgQtQ8eHyoDEvv50zxuJhp+6xHvkUouXZqJrkRwTfWr50+wuNdM+S3ZYZe0XUktOkNyyx8qz9l4YedajhPHbaWbiPnk23GiyJOfcjzFN+1iR+dCnhl29bxCLaUFrotAwC2UFnBIA1gQNT308xV+41u0bwi517huzA160CB5Cl/RvpBbw12291WGYFMwWTIcgIdZiZNMONcSS8OttSV+kAaggypYHQ686hF2zW12ibEmWxS/eTN7grD5Gtl0DXqbL3LmhudWV03QW0Ajv51h7zTiG/FbX4oK0PCcdmsYdY+wAfjWmEVOrMs3TlXuW8ax2bE3T+L9BVAxAoHGXJu3D3u3wJH6VEPVO1GRyGHX18L9AdZX3Wa0e0Sw03xUHv0F1lQvYkKCzEAASSeQoNDBfWVG8xjbSsW3SF8ZdFqxc6m2c5YrrcyoCS5JEKCdIGvjWQvcQvWXOS+5IjtBywPv58iKRtpd3geMbdeT1xbgqQuVleivSX6SCjwLqidNnXvHiOdaAPXJpjVWi249RRqpuXdKgmIJ3ii0cGJc1oHjd+TaHeWOgBOgG01K5iKW8SxE3LXgH+IFK0hldhmAxQz8zKhZ8dTWh6MXotNb523YejdpT8T7qyHDb4AcEGZVh6aEe41psO3VHD39kur1VzwJLG0x+K+orD1i78Tx+Xx91v/Ks7iXd/2xtxG7ls3T+E/GB+tZ3r9P8AM1ouJD6lvQfEVmsbiV6sgEEmQAPDeo/oy/pt/Ul1L3R5e/EnnW4w9TWo/k8xpbFhGZjmt3FEknWNomlXBuCW7wC3sVbsBwzZYluzoskkAZiDoeQrW9Gehn0c/Ss631UDqyuhDlgNVJgjLm94r0IplpNUWdKb4PDwArhoQtIMZQcjjXQaiRTW/wAVtC1YW0twZmQAsPsnLpqZ2gTUOJdH7V5WttcuKIV2GktIUgc9yTy5UQvAwVhbi7IRMaZYaD6IZjvqru7sSDS8AePHbuD8R/Q0tubU5u4TOGuAGM2XQTqAO7TYzS24gg71lc1Zu7HQGh7Q86c2OG3nUlLbNmBAykePKaDwXDWunsDY6n3GANyafcL4ncsFlCpKCYuSDqYjQinjK0ybjTV8CfG8Oe4yi1buOyQ2UKTlY3s2vcStO+JYNraurKVJxGcSIkErr75r7hPE3s3XuCyr5sphbgGokeOmp08Ku47xNsUlx+ryFNYDZpiDOwjyqMG27LuSdqPDMziEKvbud6LzHIRtPhWu4TaC2rAjZFPv1+VYbjwKmycp1tyJHJWYaT4it9c7C/ltfJK1Y2ZsnLZm7bySe+T7zNcLa0PYxEADwrrYgmtJioJDVzPrQ3WGoZ9a6wdoR1narM9O8awsrbWe2dY3gU7Zu1SjGYR7198ts3ersyVAze0YGg32qOR6LQjsQ9HcBct4XFYvLCrbNkE6dp8pbfuX50lXCk2zzhj69kE1quIOXt2bAwxwqdZnuMMwzGFUz1umuUdk6VRiOGBbdtEUgdU7kyCWbKzEkctBtyipSk3FR9iiik2/cQcHvmziLTjk4B/K2hHuNem3L0V5ZdMCe4g16ObsgHvAPvowZ0ggsSKh1cbVAX4FUDHaxVLOotu+JpdxB+0kDk3OO6j7t6Y91G8E6LtiwzrcFvI2XVc24md4rPlyxxfFN0hqvgXYM5QSdOXrCn9a0Fo3BhyGRsThriwQn9LZJGsL9tZ7QjWib3Qt7dm4EfrHOqggKCdAdZpjwLh120p6xl1iFGuWN+1z8vnXmdT12KeO4PaegrG72Z09JkbDC3ca51iuFnI4Z1WYaIkHYEHnSgs5UKM9u2xMs2jEHfKvKe81qemqGLJXS5maD4QJWe6SPdWYVy+5OYaQ3L9xXqdD25cPq41Vva+vv9jLNuMu1mQxt5XviQJNuDoFhgzToK1fRG3LdYMwtuww65TJzBrbvcAGpA0EDcmsb0qt2+sDWmLIxcgxEjNOx2iav6OY57YsFW9i+0DuLKoOvKRXJ09mlq0evYrEz1zI1vYAHQhXyjsDnDMynX7rDSrTgmzEBFZVAAAOolLgywdd1FZDgnGbos2g4Fy2pa4VfXOSREt7WkCNa0mH6Srk0VhcMFgGkMAIJh9ZmRoRAiquSaJJUwRbEWYKkEXSJ5QYgEd++tBXQJIp5f4pbkwzEMkEBSs3SoGeJgkQPKKzmMuqCCNTBz+DA/trWOSV6Z6EG645GPBbpXOVgxrBEiYaJ/TzpnZxAyMYGYAzB1gzBClTljvk+lU9GQbQzHstchgZBAj2QV2YkE+VM8eirivZBkQQuUCIaWEiJIbyMUkM8VLtY+Tp5umgBb4HbIhinMyTqV8Jq+yxDsELA5HOgywVOXMpJPlFDcTwCi4ghwAhMMZJYMIUNAEQZqnjKK1u5dtuYCEwMwIbP5Dyihjmm9eRfTcdsB6Tr1gZmvG4wa3EuWkOIIg6D0rR8Wxo6q8ANkIHy/Wk/GeGHV+zkd7MQRIhlUgqD4zp30fx5QMPdPfA97Ct+GtmPI6M5aBiukRXLe1fPVLI0WE1ACTXJqdptRRbBRWUM0NwXh1u9iMQblvMAbaA5iMpysx2IPMUfduQ2tDdG70C/cylx9IYRrsFUDbfnWbLJ9uisVsHxGFm48W2VAQikkw0qZgHRtRvvrQvGOG3UvNaM9kSYMQuWGOYanRtvOtlYQdgG0pJTrCCJIkkgjtjKIioYJReuF3GY5XBJjUHMBMeXwpcNz0+Sk6SPFbnsmt7g7mazaPei/IVh8XZys69xYe4kVrODXf5ta59mPiRTw5EkM1IqtrSgzzpo/RLEZMx6pdJyl+0fAAAifWkTqQSDoQYPmKe0w0/JO9e0rR9DseyWLjC5bSbn2xM9lddwazJUGicPbTLqTvtSyxRyrtkrQrbW0bC70wIIGe05P3UeNu/NQ9rpyxMdRPKFYz7oNZjsz2VNPLnEb0x1yIYAi2JbbmQBB9ag/03p3+0X1ZF/FsW2JZJTqSgOjnXtEGY3G1LL3CVLKGvoj8oViSO7WKLt4lo5knd2yhm8zBY1F8QykkLamIzZcx7t251rw41giow1Qkvi5E3FMBYxMdchR/vWgBBMam2dCdBMRUeD9DAixbuLfy3rd4AdlwBowZW8Ke4zo++WbRzgbqYzjybZx3GluDtZJJkNtqDI/apL6mqcHHkNtcMVSEJCtnde2QucGCMswOURRb9GrsbIOWreVL7vGm9i6lvEWzutwSfRtwaKwN9R/6XENZP+4xHbtnwV5zL6E+VNSZGmRxvDcTaQi2mZs2kQRl11BO1JZ4hoowoJmZCzlPZGZoMbwfStivSQ2tMVZex/wARfrLR8c66r/eHrTC5i7V60QHJRhGe22vo4mKjKFfKjXCV0pMUq97q0zZJAIZQFJDHU67j0qeFhiLdxWnNmJzCI0CSOajXnSu90OZQps3BdAGWLhyudSdx2T8KCTiVuywzX7dq4rOHU3ACAuXcD1rzMmKabPXx5YONXRoukzur5g4J9gBmgaTB15+4aULduZ16plZ3JiAoEgrqCwMESJkRSziGJ69VdX6zMUKk6ypz9/lTPBBlunKQC5BWDrlTKHkD2fbG++sUIukrJZLV/wBj7B3luSFA/pUVvIEGQNdcya6/dozpS0YePvXFHuk/pSfgl4l2MjczoBJ8e8+NF9JcVmtW/wA/yU/vXq9K/hZ5XUra+wqt11hVVtqmx2rTZlo6XrmvP4V9lr4vrQbAkSZT3GKF6O8d6jCyLWZmu3G0JBclgCo+zosGKvu3GgmTEH5Vm8PiA+DS2xKulwvbYfdeS4kbdoAg+JqE2isdm8AyvauMAM9okpvoTmG3MSNu6quFYkA3wuy2yRMz9ud/E1dw/E2Hs2Hvi7cfqpzBgsgdgkKNQNPXLVeGwttXulGgNbZUVmBYkyQOUk0cSUZBk7PLOLCL90fjb4mf1pz0cufzdPByPcwNI+PaYh/Eg/AU06OP9SfBz/0muXJx687hiYBkBcvaifa0074+ArzjFXZuXCdyx09fGtEelZe+E6u3GbKGltAQO41mcY83X8WbbzpMcXG2xpNN6PkMmtFwjEZbUdVauDM3tAZuXMiaz9k02wIJTTUmdPGa143sjPg02Bt4dwHu2yr7hbeYaba65TNCYhMKrGBdVZ0OYTP5YMVUbxXqtNQApJkbV9jcUra6Afh7+etQjkk8nb4HlBKNkbxtsoRbgygzLKJ18dK+HDZEJetnnrI+U0G95Pu+4SaquXAoBFttNydBPlW2omfY/wAfiQtxUVmW4QSYg5RyLKd5PL1pFiVbMZJdzuWM6DmI0ju28qX9ecxOYs76s06k+J5f62FGJioUAb7+vnWKTvg9LvUuTltEZo0DHkf0NEfQfCqrKAupiD86Jx2Ia0wI1U8j+/I0UZ5R9i7CXblr2HMfdOq+UHb0qtsLbLZlzYW6ftWjCk/iSIPqPWu4biFu5ophvunQ+h2NEmyaotkbaO2Mbi7ftWlxS/es9l48bZOVv7pFI+k/Ry1i79rEIEtaBnVwFN05p+tUwVMDKdDT7DgqQQSPI1LiluxiABi7K3QNM0Q4Hg47Xx9KDxLlFI5dUwLifD7jXc9t8OLGVYtokssDtAFYAEk0UW+r0UgkRI0I2jUetA4XoVZtkPgFS44H9ZddWnaAdV1nmo86D410pxdkCweH3FuEyMxJUkT7LWxDb94rNLElpmn1bsOt4fIlwxqCI9SdhQmPuHqrU/fc+4J+9KOCdL72Jdke3bRShY5c0yCsaljTLid6Utf3z8VH6VaCSjoy5HbOpdr5WmgkuHarg3pTdwtBhbSqlaTrpVRumPWuB6VsZIrx2JItXNdArfKheDcJsMzJc6wG3ZtXHYRAzqpCqObNOndBJ2qvjJizd/KR79K0HQnE57GNSGzLbsvmDEGcrLH5YaIqU1aKR1wSwnGgtxMihbKQkQCRbG4nQtzPKgOleHa6blm6h0GZckLDBSUbn2CCCVnbnpQmAx6hFUorCRqJDakTqN/UGp/TJeIIBYA6nQbfKl0gbPPcRYa22R4kdxBHvBg1oOickEASetWB3zH7VncYw6y5GoDMB5A6Vu+j/DVwmF61wWvXYIBMLaVh2dCO05U5p2WRzp7rYaNZxPpw9l7qLhsOwQkAhTr3HTTXwrI4+5muuSACTmIAgDNrAHdTXhPFy7m1cuv9ZbNm2z6radoyswP2fsyNs08qXYSbvXWr5C3sP2UJiWObKbbxodZGbl5VycnyLrwUo+la/gKA4VIAklp08SBrWOtnStTwZ3XDIVgjtHUD7xq2N7BJWE2cQbjhESQAk5WOrOWgKp8FovgnCWxb3NGTq27xOaSCDMjlTHo9YtJabFWlYBcpbMQddQIXnEn30w/k6xlq6+Ke1mIzqTIjVsxMD0rl2r4lyC29MD/8v25XWHmAQPTSql/k8ukaXkIjmrD4Sa9Eao5Y/wBeVN6zO7DwdLtgaZY/ukURYuWjtHxoPH4bL2gSyHnzU9zfoedRw61Oxh3a6uQZA9TUOLYgECCGGx76AXSvmNGw2Lrtjmuo7uYq/CdIrlvsk51HI7jyP71y8uulDuA3taHvH60APZqeH8YW77B15qdCPTnXcRf1rHXcIVgjTuI/cUXh+LtHbM+PP1pu5+ROyh2zayND3jQ+8U3w3SS6q5LoW/b2KtvHnEH1FZs4giJkSJEgiQdjrVn0kxXWzqoYcRwmCy9bhlNpyQr2pMa7sAdtRyNJuIr2bQ7lY+9jRKtKn0qnFn2Pyf8AU1BnA1tINWhCa5FSsvB9KUJaUkcpoZ6t60z6RQ9xvfQlwFIWcbf6l57wPiK0fRfilrD28e13XOlqwPF2tOyz3ezWY48fqTHNlHxo3FYBvoF9mETfw7KdNhavg8+6kYwmwmNKgA6EHXzoi/xRTlgEMDqZ39OVIbN0QJmZ86JCByFDANPdvz3pWgiy/b7UyDmM6TpJ1Bkb167xzjLph8G6e06Mrq6qykLkAgMDpEDyFeRYhYcjuMfKvVum99VwHDDt2LgJ7z2P2rpOmjjPYvHpcYk2VRjmJNs5RMDKMjSAoIO0HXwpaYF2VBWVk9o66xGviZqF3FqToYMcxQtu8Tck6wOXnRtnGlxrDrrkbZj/AJ/EmtTwIucPaAAyEsrMYAUnMYVmYBm205TWPxoAu3ANg5A8pitDcsi5atBcRbnKctt5TL3QYy5j386e2uAFjsWe3hsl5WZlXILoKGfy6ROu9NOh3H7XDsXew7mUZsmYA6OnnqR2o9KzTcKu2GzXgyRBGUggc1OddJ0pd0w4scVcDrby3FQZ3GpuMv2z3GIHpSJU/qFtn6Nw91XUMpBBEgjmKsmvC+D8bxBSBfZGADGLhA+BidaYpx3HD/3F4D8wIPkSDVUrVit0ym5bBQtaKsAxRgW3I9oEFV5zIjfaligRK7cxM5f3Xx99NOI41eqVkKgtDwNJzamY751NIneSWTssNSo2PeQPmKaScXTGdeAgvXS9U27oYSPUd3iO9flUWNAUm5FUMs1IVfbt8zXAbBSpA7x3VdawoUpde2ShMgHTPHIHu2k1peG8FAAe6BmP9HbYxJ3GbmfIetDYtnznrB2z6KVXWB92yukn7RrZhwd/LElKir6YLoJaHnUzsIAG32FE+ZNB3cEZ7B8QrGCR5/IGDX2IsBSGBytpAj2tznI2UE7LrpVBuNJJ1nn+9XlhT1NV7PwKpnHYhY1BmCD+1VYy7GST9gfrUsTdkCe/T/vUMQshfyD9awZYenJxHTtWSt3VgnMIG9STEqRoaQXbRzcxrTO/x9MN9XdtvdeSZgIuXULlic2nOpJhaYeSQBVb2x5VTw/i639Vtuq7bgqCvcYBnlRyYZmOik+lccn7iDpBYJtoqgktcUADcnXYUwwSJ1TWbvWLrbc5coIZUuoVZbg27fwqPSfhbpbsllIm6o18iaHbiF1QFJzryD6wPwt7S+UxSSQ6dgR4Fhxtcvjtc0tnu7mFXm1h1UZUdriZ4aFXNnAVcwBPs6kRvNEHq3MAm2e5u0p/vjUeoofiODa0JYGDoG3U6j7Y0/WpuL8hM/xfh99DmuW2CTCtl7MchnGk+BMivRem4z8O4fbUS2W40/3suh9KzmHxbW7t0W2KakEA6c9CNj6016VXHexg1tkOyC5mVSDlDOWWR4710ldM4xosEE5hsDVnCFR7+VmIBRthOoVio9SAKKThmJvMYXL35gBM9x2orh/Ru5hrnW3sgXKwADKxLMCoEDzn0otnF11hnb8x/WtDwGyjLczgFksqyeGoBIHfqKzdxixadSZ+G23lTPCYrq7lv8aG2fVf3FCZwLxZ8tyEZogHc7jw20oDF4ti+ae0RrAAmd5jSp8SvkOR6UMWQBi5OYL2YEy3j4eNE5DvoNj3S8CpABJDg7FPtyPSfSvQLmEs3DmQJ+a2QsjyU/pXnHDrL2wykZWZWJgg9loZdR36Uxw7MsEgz4GPlWnDOlwQyRbemLcNflRJ2EeXdFWrc17iNRS/BNuDyq816uTCs+NSXzfkyRyvFNxfAeDPaXRhqQP+Zf1H6VJCGEjQjcfqvh4cqCtuZ0mRRQ+8ujDUgcvFfDw5eVePxpnoc7QRbt8zTzhmEW2n0i7t/Vr39zH9KW8NZLlxA5yie33QOY7gdj3TWn4xgC0MmrAABT7MDaOXp5VaK1aEUW3XuDYmyL/bQkPEEZoMH7IbdJ5kbgRXcQ4VUt4gZ2J7QAgJGsnXRVgb7xVuBwYw6kBlfEupbU7eApY1wiUuyROUmDmZiZKoJlk1/wBctvTueRfF4/kOdQxuoOwLiPDWX6xW6222ucamD3gfPal64j/XhWhvXTh0u3M0ldWQjslV7Itpr2dPDfTUUsa3Yxbn6KSlwDMbTCA3fl7j8PKvSw9Tjk/TnswZccq7oivH3RCxzJn3aQaZ4Tg7XLSvntoIjtMBqPCk+PtkaMCGBMg7ioYy4eyixLBRPidP1rxethGGZqPBpwuU8ab5A+OYjI8Bg0ayu1Rfh9zEhGzKCFO5nSdJjbfanGK6DYe2ZxXE7CHmtlWuHv3MCkHE8XYsuVwV686xq1xVEk7wBpERuJrHRdPwaTo/iGw+FCgW27TNnyzJJ2k0xwxxOIPZW84/CpA94EVjOhfGL301SjyRny5gColTrk2mt3i8dibn9Jfdh3SQPcIrhXpgfFuiF5urztZshXzN1t3WIIHZEmapuYDBKPrsVdukHaxagTvGe55HlypXx+w6oG1hWBaNCV2MmqMJjUulbQcJmYe0NEKyBm11BzESO+kk62NFBeL4lhUuAWbN3KVZWNxwx1HZYCAAZg6UVZxpHsHKDvzBHcRsR51bY6NOmZXAcRpHaBYGCARMad8aULiuHvbBITKslfaDTuQUI3kcqEc8fI/bRZdw1t+0VCMd2QaGeZTb3RQ3EOHPbIbRrZgC4Nj4GdVPgY9alh8WCCOY5Ubh8QV9k7iCDBDDuZToRVXFS4BdGcxGpga77VXa31/1tWgxfBUuENZK2XOhtsT1bT9x/sflbTxpPcs3bbhb1vqz1gkcwCR38u4jSpSi0Gy69cthnZC6MpPZbtd/suPkwHrX3EZyqRuACD4xQ+U3L15QQJe5EkAGC0anwplieHvCwA2g9llPIdxpW+AoXG8LoDc9A3mKVcQberr6vYu6owU94NcbCG8wCgmSD4AcyT5UQBw4n9Fs2zlDFxGpOmzUDc6V330QR+Vf11ppjcMpW2SAQS2We4ECq4jYRXRlo5ootXIae/Wi1NSfo5igR/NcTG39Bd8/u0SOBYr+zYn/AALv8Ne50uVdiV8Hn5sdyBTcqVm4QQRoRRH+wcT/AGbE/wCDd/hqQ4Fif7NiP8G7/DQ6zFGa9SDV+TsE3H4Hx4J6HtLpG4H2T3j8M+7an3B+kRCFCMxAOUft3rzK8uVJLXB8UpkYbEg//Bd/h+FEngeI0ZcPiF126q5Knw7O3/avMxz7XZtasjfvMzZyTnJnNz8I7qb4Lia34S4cl0aLcAGs777H50MOD37ik/R76uNx1NwBvFezv4UI3AsR/Z7/APhXP4a+hhkxZ4LdMwyUoMNxmOY4lsPeKm3uBbt9ttARoTM67zlGp8K+sWfo5ORV6+5HLS1bGgzd/lzJnYUw4K+IkJesYgiIVzaue5jl186JbgV23MW7z5mLFijFpP3tPQeQrxOvvpouWPb/AAU9RyjaQi6X4nOtklQHlgdNxCxr79Ky3E2gzP2V+FbHpHwa+y2sti8e00xauGJA3hazeO6O4kk/zbE7D+pu/wANYMOWeWClPk0Ytx2YzHatO9DW7hzEcqeYvonjJ0wmKP8A9e7/AAUNb6I40Mf5ni//AM93+GqlQnozjMuKtsQogMNAByPdWwPHVzQGBPcoLH3AVl+EdGcQLym9g8X1eoaLF7mDGyzvFbbhhuWdEwuJybZfo18MPysUg+vvFchJIFvC/cWOobKRE3GCDXwOvwoSx/J0eri7eTMfYyKWy7mC5ifdW0wvBWdQwt3yNSA9t1IJMkMCoOh238KPs4C6sAW7gH5H/am7UTcn4POcD1+CJ63DWsSh+1ct9vwIuEH3EUTe44cTbVAbaqpnq1GUg8ySx1J2mIjaK3OMtFVl0vR3LZuvPf2VQ1550l4eWn6PgcczE+19HuKo8gVn5VGWGN93kpGTYuxFphqCNJGhzHzJJj1mneNwVyw6BkZVuKHQmO0pEyI3pLhsLj8oDYTEnkJw97T3JrWl4Vwa/dXM1vEi6BlyvZvBQpEHqy69nlp8aLl27GoGFz5bUQuKDoqXlF62IgMdU5/VvuvlqPCr/wDwhilcTZvDNOoXNB5baR4zXH4DikbK2HuyOa23YHyKiKspxkLQrudHj1pu2m6232yREOk7B1G4/EsilFzyrX2eFYkGRZxAImCLdyfflr7F9H7l+c1m9au/7xbFzIx/4iBdPzL7qEoeUMpUZK3jLi+y7D1Me46VY3FLrKVZyVO40E+cCrcZ0axtu4UfDX2PJktXGUjwKr/nUDwHFa/zXE/4F3+CoUPZYMC921aFvKzKGOWQGIJ+yDvFAlSNCCCOR0I8xTnFdGcQqWow2IkpOlq4YMneF0NXXOHYpgBdwuIujk3U3M6+T5dfI0YpVoWXJ//Z"/>
          <p:cNvSpPr>
            <a:spLocks noChangeAspect="1" noChangeArrowheads="1"/>
          </p:cNvSpPr>
          <p:nvPr/>
        </p:nvSpPr>
        <p:spPr bwMode="auto">
          <a:xfrm>
            <a:off x="155575" y="-731838"/>
            <a:ext cx="2286000" cy="15240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9158" name="AutoShape 6" descr="data:image/jpeg;base64,/9j/4AAQSkZJRgABAQAAAQABAAD/2wCEAAkGBhQSERQUExQUFBUWFxkVGBgYGBkcHRcXGBwVFxcYFhYXHCYfGhwjHBYYHy8gIycpLCwsFR4xNTAqNSYrLCkBCQoKDgwOGg8PGiwfHRwpLCwpLSwsKSksKSksLCkpLyksKSwsKSkpLCktLCwpLCwsKSwpLSwsLCkpLCkpLCkpLP/AABEIAKAA8AMBIgACEQEDEQH/xAAcAAACAwEBAQEAAAAAAAAAAAAEBQIDBgEHAAj/xABIEAACAQIEAgcECAEJBgcAAAABAhEAAwQSITEFQQYTIlFhcYEykaGxFCNCUmJywdHSByQzQ1SCk+HwFVNjssLxFhc0RHOElP/EABoBAAMBAQEBAAAAAAAAAAAAAAECAwQABQb/xAAsEQACAgIBAwIFAwUAAAAAAAAAAQIRAyExBBJBE1EiMmFxsQVCkSOBoeHw/9oADAMBAAIRAxEAPwCfErCBeyW2plwzFk4fCkfY09bV4Eef9JSe6dNaN4LcHV21lswuXdgYykI2h75XarR5IzWi7+UDiBNzANlIFvGLGh2gD5U2xd89dfbeVVh5DMIrO9PsdbazZK3Lhy4m0/aVgI7QkTudKb/7SN25dGR1lSmZtnAzEET/AK1oPTHwbtnTxCRS7GY3tcqptXZFUYsjShZR6DMNic9xAcsBX+QjfyrvSCwPod85iXzW2mSOznUbDSPSlmCf6xR5/I0Vi0m1iRP9ST7iprnuLEj85Pohglw+OxFuFhrUaSZksY186P4hZ6zh+GTfNhrtv1CwPiKB4VjA+MVsioYVSQzHProSDtEH30wtP/NcJ4NdX/n/AGqb5o0RVxs884DwzEWz9ZZdAAyEtAGYSY31rb4S1m4ncuiY6mPNiUG3kajxW8Tavxul0N6NKn9K0HQ3BWrt+6QHICWc2b72Uk5fDaqJKMl/JDwxnxS5kFtfwz7zVVnE+NfdJHH0gjkqqPh/nQKXIprszvkNuX6HbEcqre7NVsdaItnHuVWxrrVWaJxXcXvoHEWxFG3R40KyaTRCALhBvQ2KsdwppJPgK+a2POlHQnTh4iTXy4cRTF7cjauWsKI1PupGMmKerrmOtFba9k9q4oHidT+laCxh0U6AUN0kaUteDyNY1APge+gjmxVdJVSBPsncRHjFXdQtxQbq58pK6lpC8yirpofhVllZNwaSbRjUnm3f5U14Xws3LKOrhQwGhXNB5kGRqe7ar5eox4sFz4T/ACv9Gf05PJr2BOjvAyTea1fu2cpUJlbMmq5jmRpBG2xogcZuowt30WW9i4k5Hjv+6fCnmHsCxZYLrlVmJO7NEyY+VZ+9xA3LRVhII5Dn3g8iK8vos3r5JzXF6NE12pJnbDLctzz2NXcOQqYUSc2YSYHst+wpDh8WVmDTjhGLL3V0+y5Popj4mt8eQ5HoWdMsezYMjsZVe2RAaeyZ3J+8W9IrTLiusyN2dHUaTqGG+vlWY6V4cjBXJRh7LSfMVoOH3QqoMrDMqtMGPZU77Cn7ab0ShNutgQtQ8eHyoDEvv50zxuJhp+6xHvkUouXZqJrkRwTfWr50+wuNdM+S3ZYZe0XUktOkNyyx8qz9l4YedajhPHbaWbiPnk23GiyJOfcjzFN+1iR+dCnhl29bxCLaUFrotAwC2UFnBIA1gQNT308xV+41u0bwi517huzA160CB5Cl/RvpBbw12291WGYFMwWTIcgIdZiZNMONcSS8OttSV+kAaggypYHQ686hF2zW12ibEmWxS/eTN7grD5Gtl0DXqbL3LmhudWV03QW0Ajv51h7zTiG/FbX4oK0PCcdmsYdY+wAfjWmEVOrMs3TlXuW8ax2bE3T+L9BVAxAoHGXJu3D3u3wJH6VEPVO1GRyGHX18L9AdZX3Wa0e0Sw03xUHv0F1lQvYkKCzEAASSeQoNDBfWVG8xjbSsW3SF8ZdFqxc6m2c5YrrcyoCS5JEKCdIGvjWQvcQvWXOS+5IjtBywPv58iKRtpd3geMbdeT1xbgqQuVleivSX6SCjwLqidNnXvHiOdaAPXJpjVWi249RRqpuXdKgmIJ3ii0cGJc1oHjd+TaHeWOgBOgG01K5iKW8SxE3LXgH+IFK0hldhmAxQz8zKhZ8dTWh6MXotNb523YejdpT8T7qyHDb4AcEGZVh6aEe41psO3VHD39kur1VzwJLG0x+K+orD1i78Tx+Xx91v/Ks7iXd/2xtxG7ls3T+E/GB+tZ3r9P8AM1ouJD6lvQfEVmsbiV6sgEEmQAPDeo/oy/pt/Ul1L3R5e/EnnW4w9TWo/k8xpbFhGZjmt3FEknWNomlXBuCW7wC3sVbsBwzZYluzoskkAZiDoeQrW9Gehn0c/Ss631UDqyuhDlgNVJgjLm94r0IplpNUWdKb4PDwArhoQtIMZQcjjXQaiRTW/wAVtC1YW0twZmQAsPsnLpqZ2gTUOJdH7V5WttcuKIV2GktIUgc9yTy5UQvAwVhbi7IRMaZYaD6IZjvqru7sSDS8AePHbuD8R/Q0tubU5u4TOGuAGM2XQTqAO7TYzS24gg71lc1Zu7HQGh7Q86c2OG3nUlLbNmBAykePKaDwXDWunsDY6n3GANyafcL4ncsFlCpKCYuSDqYjQinjK0ybjTV8CfG8Oe4yi1buOyQ2UKTlY3s2vcStO+JYNraurKVJxGcSIkErr75r7hPE3s3XuCyr5sphbgGokeOmp08Ku47xNsUlx+ryFNYDZpiDOwjyqMG27LuSdqPDMziEKvbud6LzHIRtPhWu4TaC2rAjZFPv1+VYbjwKmycp1tyJHJWYaT4it9c7C/ltfJK1Y2ZsnLZm7bySe+T7zNcLa0PYxEADwrrYgmtJioJDVzPrQ3WGoZ9a6wdoR1narM9O8awsrbWe2dY3gU7Zu1SjGYR7198ts3ersyVAze0YGg32qOR6LQjsQ9HcBct4XFYvLCrbNkE6dp8pbfuX50lXCk2zzhj69kE1quIOXt2bAwxwqdZnuMMwzGFUz1umuUdk6VRiOGBbdtEUgdU7kyCWbKzEkctBtyipSk3FR9iiik2/cQcHvmziLTjk4B/K2hHuNem3L0V5ZdMCe4g16ObsgHvAPvowZ0ggsSKh1cbVAX4FUDHaxVLOotu+JpdxB+0kDk3OO6j7t6Y91G8E6LtiwzrcFvI2XVc24md4rPlyxxfFN0hqvgXYM5QSdOXrCn9a0Fo3BhyGRsThriwQn9LZJGsL9tZ7QjWib3Qt7dm4EfrHOqggKCdAdZpjwLh120p6xl1iFGuWN+1z8vnXmdT12KeO4PaegrG72Z09JkbDC3ca51iuFnI4Z1WYaIkHYEHnSgs5UKM9u2xMs2jEHfKvKe81qemqGLJXS5maD4QJWe6SPdWYVy+5OYaQ3L9xXqdD25cPq41Vva+vv9jLNuMu1mQxt5XviQJNuDoFhgzToK1fRG3LdYMwtuww65TJzBrbvcAGpA0EDcmsb0qt2+sDWmLIxcgxEjNOx2iav6OY57YsFW9i+0DuLKoOvKRXJ09mlq0evYrEz1zI1vYAHQhXyjsDnDMynX7rDSrTgmzEBFZVAAAOolLgywdd1FZDgnGbos2g4Fy2pa4VfXOSREt7WkCNa0mH6Srk0VhcMFgGkMAIJh9ZmRoRAiquSaJJUwRbEWYKkEXSJ5QYgEd++tBXQJIp5f4pbkwzEMkEBSs3SoGeJgkQPKKzmMuqCCNTBz+DA/trWOSV6Z6EG645GPBbpXOVgxrBEiYaJ/TzpnZxAyMYGYAzB1gzBClTljvk+lU9GQbQzHstchgZBAj2QV2YkE+VM8eirivZBkQQuUCIaWEiJIbyMUkM8VLtY+Tp5umgBb4HbIhinMyTqV8Jq+yxDsELA5HOgywVOXMpJPlFDcTwCi4ghwAhMMZJYMIUNAEQZqnjKK1u5dtuYCEwMwIbP5Dyihjmm9eRfTcdsB6Tr1gZmvG4wa3EuWkOIIg6D0rR8Wxo6q8ANkIHy/Wk/GeGHV+zkd7MQRIhlUgqD4zp30fx5QMPdPfA97Ct+GtmPI6M5aBiukRXLe1fPVLI0WE1ACTXJqdptRRbBRWUM0NwXh1u9iMQblvMAbaA5iMpysx2IPMUfduQ2tDdG70C/cylx9IYRrsFUDbfnWbLJ9uisVsHxGFm48W2VAQikkw0qZgHRtRvvrQvGOG3UvNaM9kSYMQuWGOYanRtvOtlYQdgG0pJTrCCJIkkgjtjKIioYJReuF3GY5XBJjUHMBMeXwpcNz0+Sk6SPFbnsmt7g7mazaPei/IVh8XZys69xYe4kVrODXf5ta59mPiRTw5EkM1IqtrSgzzpo/RLEZMx6pdJyl+0fAAAifWkTqQSDoQYPmKe0w0/JO9e0rR9DseyWLjC5bSbn2xM9lddwazJUGicPbTLqTvtSyxRyrtkrQrbW0bC70wIIGe05P3UeNu/NQ9rpyxMdRPKFYz7oNZjsz2VNPLnEb0x1yIYAi2JbbmQBB9ag/03p3+0X1ZF/FsW2JZJTqSgOjnXtEGY3G1LL3CVLKGvoj8oViSO7WKLt4lo5knd2yhm8zBY1F8QykkLamIzZcx7t251rw41giow1Qkvi5E3FMBYxMdchR/vWgBBMam2dCdBMRUeD9DAixbuLfy3rd4AdlwBowZW8Ke4zo++WbRzgbqYzjybZx3GluDtZJJkNtqDI/apL6mqcHHkNtcMVSEJCtnde2QucGCMswOURRb9GrsbIOWreVL7vGm9i6lvEWzutwSfRtwaKwN9R/6XENZP+4xHbtnwV5zL6E+VNSZGmRxvDcTaQi2mZs2kQRl11BO1JZ4hoowoJmZCzlPZGZoMbwfStivSQ2tMVZex/wARfrLR8c66r/eHrTC5i7V60QHJRhGe22vo4mKjKFfKjXCV0pMUq97q0zZJAIZQFJDHU67j0qeFhiLdxWnNmJzCI0CSOajXnSu90OZQps3BdAGWLhyudSdx2T8KCTiVuywzX7dq4rOHU3ACAuXcD1rzMmKabPXx5YONXRoukzur5g4J9gBmgaTB15+4aULduZ16plZ3JiAoEgrqCwMESJkRSziGJ69VdX6zMUKk6ypz9/lTPBBlunKQC5BWDrlTKHkD2fbG++sUIukrJZLV/wBj7B3luSFA/pUVvIEGQNdcya6/dozpS0YePvXFHuk/pSfgl4l2MjczoBJ8e8+NF9JcVmtW/wA/yU/vXq9K/hZ5XUra+wqt11hVVtqmx2rTZlo6XrmvP4V9lr4vrQbAkSZT3GKF6O8d6jCyLWZmu3G0JBclgCo+zosGKvu3GgmTEH5Vm8PiA+DS2xKulwvbYfdeS4kbdoAg+JqE2isdm8AyvauMAM9okpvoTmG3MSNu6quFYkA3wuy2yRMz9ud/E1dw/E2Hs2Hvi7cfqpzBgsgdgkKNQNPXLVeGwttXulGgNbZUVmBYkyQOUk0cSUZBk7PLOLCL90fjb4mf1pz0cufzdPByPcwNI+PaYh/Eg/AU06OP9SfBz/0muXJx687hiYBkBcvaifa0074+ArzjFXZuXCdyx09fGtEelZe+E6u3GbKGltAQO41mcY83X8WbbzpMcXG2xpNN6PkMmtFwjEZbUdVauDM3tAZuXMiaz9k02wIJTTUmdPGa143sjPg02Bt4dwHu2yr7hbeYaba65TNCYhMKrGBdVZ0OYTP5YMVUbxXqtNQApJkbV9jcUra6Afh7+etQjkk8nb4HlBKNkbxtsoRbgygzLKJ18dK+HDZEJetnnrI+U0G95Pu+4SaquXAoBFttNydBPlW2omfY/wAfiQtxUVmW4QSYg5RyLKd5PL1pFiVbMZJdzuWM6DmI0ju28qX9ecxOYs76s06k+J5f62FGJioUAb7+vnWKTvg9LvUuTltEZo0DHkf0NEfQfCqrKAupiD86Jx2Ia0wI1U8j+/I0UZ5R9i7CXblr2HMfdOq+UHb0qtsLbLZlzYW6ftWjCk/iSIPqPWu4biFu5ophvunQ+h2NEmyaotkbaO2Mbi7ftWlxS/es9l48bZOVv7pFI+k/Ry1i79rEIEtaBnVwFN05p+tUwVMDKdDT7DgqQQSPI1LiluxiABi7K3QNM0Q4Hg47Xx9KDxLlFI5dUwLifD7jXc9t8OLGVYtokssDtAFYAEk0UW+r0UgkRI0I2jUetA4XoVZtkPgFS44H9ZddWnaAdV1nmo86D410pxdkCweH3FuEyMxJUkT7LWxDb94rNLElpmn1bsOt4fIlwxqCI9SdhQmPuHqrU/fc+4J+9KOCdL72Jdke3bRShY5c0yCsaljTLid6Utf3z8VH6VaCSjoy5HbOpdr5WmgkuHarg3pTdwtBhbSqlaTrpVRumPWuB6VsZIrx2JItXNdArfKheDcJsMzJc6wG3ZtXHYRAzqpCqObNOndBJ2qvjJizd/KR79K0HQnE57GNSGzLbsvmDEGcrLH5YaIqU1aKR1wSwnGgtxMihbKQkQCRbG4nQtzPKgOleHa6blm6h0GZckLDBSUbn2CCCVnbnpQmAx6hFUorCRqJDakTqN/UGp/TJeIIBYA6nQbfKl0gbPPcRYa22R4kdxBHvBg1oOickEASetWB3zH7VncYw6y5GoDMB5A6Vu+j/DVwmF61wWvXYIBMLaVh2dCO05U5p2WRzp7rYaNZxPpw9l7qLhsOwQkAhTr3HTTXwrI4+5muuSACTmIAgDNrAHdTXhPFy7m1cuv9ZbNm2z6radoyswP2fsyNs08qXYSbvXWr5C3sP2UJiWObKbbxodZGbl5VycnyLrwUo+la/gKA4VIAklp08SBrWOtnStTwZ3XDIVgjtHUD7xq2N7BJWE2cQbjhESQAk5WOrOWgKp8FovgnCWxb3NGTq27xOaSCDMjlTHo9YtJabFWlYBcpbMQddQIXnEn30w/k6xlq6+Ke1mIzqTIjVsxMD0rl2r4lyC29MD/8v25XWHmAQPTSql/k8ukaXkIjmrD4Sa9Eao5Y/wBeVN6zO7DwdLtgaZY/ukURYuWjtHxoPH4bL2gSyHnzU9zfoedRw61Oxh3a6uQZA9TUOLYgECCGGx76AXSvmNGw2Lrtjmuo7uYq/CdIrlvsk51HI7jyP71y8uulDuA3taHvH60APZqeH8YW77B15qdCPTnXcRf1rHXcIVgjTuI/cUXh+LtHbM+PP1pu5+ROyh2zayND3jQ+8U3w3SS6q5LoW/b2KtvHnEH1FZs4giJkSJEgiQdjrVn0kxXWzqoYcRwmCy9bhlNpyQr2pMa7sAdtRyNJuIr2bQ7lY+9jRKtKn0qnFn2Pyf8AU1BnA1tINWhCa5FSsvB9KUJaUkcpoZ6t60z6RQ9xvfQlwFIWcbf6l57wPiK0fRfilrD28e13XOlqwPF2tOyz3ezWY48fqTHNlHxo3FYBvoF9mETfw7KdNhavg8+6kYwmwmNKgA6EHXzoi/xRTlgEMDqZ39OVIbN0QJmZ86JCByFDANPdvz3pWgiy/b7UyDmM6TpJ1Bkb167xzjLph8G6e06Mrq6qykLkAgMDpEDyFeRYhYcjuMfKvVum99VwHDDt2LgJ7z2P2rpOmjjPYvHpcYk2VRjmJNs5RMDKMjSAoIO0HXwpaYF2VBWVk9o66xGviZqF3FqToYMcxQtu8Tck6wOXnRtnGlxrDrrkbZj/AJ/EmtTwIucPaAAyEsrMYAUnMYVmYBm205TWPxoAu3ANg5A8pitDcsi5atBcRbnKctt5TL3QYy5j386e2uAFjsWe3hsl5WZlXILoKGfy6ROu9NOh3H7XDsXew7mUZsmYA6OnnqR2o9KzTcKu2GzXgyRBGUggc1OddJ0pd0w4scVcDrby3FQZ3GpuMv2z3GIHpSJU/qFtn6Nw91XUMpBBEgjmKsmvC+D8bxBSBfZGADGLhA+BidaYpx3HD/3F4D8wIPkSDVUrVit0ym5bBQtaKsAxRgW3I9oEFV5zIjfaligRK7cxM5f3Xx99NOI41eqVkKgtDwNJzamY751NIneSWTssNSo2PeQPmKaScXTGdeAgvXS9U27oYSPUd3iO9flUWNAUm5FUMs1IVfbt8zXAbBSpA7x3VdawoUpde2ShMgHTPHIHu2k1peG8FAAe6BmP9HbYxJ3GbmfIetDYtnznrB2z6KVXWB92yukn7RrZhwd/LElKir6YLoJaHnUzsIAG32FE+ZNB3cEZ7B8QrGCR5/IGDX2IsBSGBytpAj2tznI2UE7LrpVBuNJJ1nn+9XlhT1NV7PwKpnHYhY1BmCD+1VYy7GST9gfrUsTdkCe/T/vUMQshfyD9awZYenJxHTtWSt3VgnMIG9STEqRoaQXbRzcxrTO/x9MN9XdtvdeSZgIuXULlic2nOpJhaYeSQBVb2x5VTw/i639Vtuq7bgqCvcYBnlRyYZmOik+lccn7iDpBYJtoqgktcUADcnXYUwwSJ1TWbvWLrbc5coIZUuoVZbg27fwqPSfhbpbsllIm6o18iaHbiF1QFJzryD6wPwt7S+UxSSQ6dgR4Fhxtcvjtc0tnu7mFXm1h1UZUdriZ4aFXNnAVcwBPs6kRvNEHq3MAm2e5u0p/vjUeoofiODa0JYGDoG3U6j7Y0/WpuL8hM/xfh99DmuW2CTCtl7MchnGk+BMivRem4z8O4fbUS2W40/3suh9KzmHxbW7t0W2KakEA6c9CNj6016VXHexg1tkOyC5mVSDlDOWWR4710ldM4xosEE5hsDVnCFR7+VmIBRthOoVio9SAKKThmJvMYXL35gBM9x2orh/Ru5hrnW3sgXKwADKxLMCoEDzn0otnF11hnb8x/WtDwGyjLczgFksqyeGoBIHfqKzdxixadSZ+G23lTPCYrq7lv8aG2fVf3FCZwLxZ8tyEZogHc7jw20oDF4ti+ae0RrAAmd5jSp8SvkOR6UMWQBi5OYL2YEy3j4eNE5DvoNj3S8CpABJDg7FPtyPSfSvQLmEs3DmQJ+a2QsjyU/pXnHDrL2wykZWZWJgg9loZdR36Uxw7MsEgz4GPlWnDOlwQyRbemLcNflRJ2EeXdFWrc17iNRS/BNuDyq816uTCs+NSXzfkyRyvFNxfAeDPaXRhqQP+Zf1H6VJCGEjQjcfqvh4cqCtuZ0mRRQ+8ujDUgcvFfDw5eVePxpnoc7QRbt8zTzhmEW2n0i7t/Vr39zH9KW8NZLlxA5yie33QOY7gdj3TWn4xgC0MmrAABT7MDaOXp5VaK1aEUW3XuDYmyL/bQkPEEZoMH7IbdJ5kbgRXcQ4VUt4gZ2J7QAgJGsnXRVgb7xVuBwYw6kBlfEupbU7eApY1wiUuyROUmDmZiZKoJlk1/wBctvTueRfF4/kOdQxuoOwLiPDWX6xW6222ucamD3gfPal64j/XhWhvXTh0u3M0ldWQjslV7Itpr2dPDfTUUsa3Yxbn6KSlwDMbTCA3fl7j8PKvSw9Tjk/TnswZccq7oivH3RCxzJn3aQaZ4Tg7XLSvntoIjtMBqPCk+PtkaMCGBMg7ioYy4eyixLBRPidP1rxethGGZqPBpwuU8ab5A+OYjI8Bg0ayu1Rfh9zEhGzKCFO5nSdJjbfanGK6DYe2ZxXE7CHmtlWuHv3MCkHE8XYsuVwV686xq1xVEk7wBpERuJrHRdPwaTo/iGw+FCgW27TNnyzJJ2k0xwxxOIPZW84/CpA94EVjOhfGL301SjyRny5gColTrk2mt3i8dibn9Jfdh3SQPcIrhXpgfFuiF5urztZshXzN1t3WIIHZEmapuYDBKPrsVdukHaxagTvGe55HlypXx+w6oG1hWBaNCV2MmqMJjUulbQcJmYe0NEKyBm11BzESO+kk62NFBeL4lhUuAWbN3KVZWNxwx1HZYCAAZg6UVZxpHsHKDvzBHcRsR51bY6NOmZXAcRpHaBYGCARMad8aULiuHvbBITKslfaDTuQUI3kcqEc8fI/bRZdw1t+0VCMd2QaGeZTb3RQ3EOHPbIbRrZgC4Nj4GdVPgY9alh8WCCOY5Ubh8QV9k7iCDBDDuZToRVXFS4BdGcxGpga77VXa31/1tWgxfBUuENZK2XOhtsT1bT9x/sflbTxpPcs3bbhb1vqz1gkcwCR38u4jSpSi0Gy69cthnZC6MpPZbtd/suPkwHrX3EZyqRuACD4xQ+U3L15QQJe5EkAGC0anwplieHvCwA2g9llPIdxpW+AoXG8LoDc9A3mKVcQberr6vYu6owU94NcbCG8wCgmSD4AcyT5UQBw4n9Fs2zlDFxGpOmzUDc6V330QR+Vf11ppjcMpW2SAQS2We4ECq4jYRXRlo5ootXIae/Wi1NSfo5igR/NcTG39Bd8/u0SOBYr+zYn/AALv8Ne50uVdiV8Hn5sdyBTcqVm4QQRoRRH+wcT/AGbE/wCDd/hqQ4Fif7NiP8G7/DQ6zFGa9SDV+TsE3H4Hx4J6HtLpG4H2T3j8M+7an3B+kRCFCMxAOUft3rzK8uVJLXB8UpkYbEg//Bd/h+FEngeI0ZcPiF126q5Knw7O3/avMxz7XZtasjfvMzZyTnJnNz8I7qb4Lia34S4cl0aLcAGs777H50MOD37ik/R76uNx1NwBvFezv4UI3AsR/Z7/APhXP4a+hhkxZ4LdMwyUoMNxmOY4lsPeKm3uBbt9ttARoTM67zlGp8K+sWfo5ORV6+5HLS1bGgzd/lzJnYUw4K+IkJesYgiIVzaue5jl186JbgV23MW7z5mLFijFpP3tPQeQrxOvvpouWPb/AAU9RyjaQi6X4nOtklQHlgdNxCxr79Ky3E2gzP2V+FbHpHwa+y2sti8e00xauGJA3hazeO6O4kk/zbE7D+pu/wANYMOWeWClPk0Ytx2YzHatO9DW7hzEcqeYvonjJ0wmKP8A9e7/AAUNb6I40Mf5ni//AM93+GqlQnozjMuKtsQogMNAByPdWwPHVzQGBPcoLH3AVl+EdGcQLym9g8X1eoaLF7mDGyzvFbbhhuWdEwuJybZfo18MPysUg+vvFchJIFvC/cWOobKRE3GCDXwOvwoSx/J0eri7eTMfYyKWy7mC5ifdW0wvBWdQwt3yNSA9t1IJMkMCoOh238KPs4C6sAW7gH5H/am7UTcn4POcD1+CJ63DWsSh+1ct9vwIuEH3EUTe44cTbVAbaqpnq1GUg8ySx1J2mIjaK3OMtFVl0vR3LZuvPf2VQ1550l4eWn6PgcczE+19HuKo8gVn5VGWGN93kpGTYuxFphqCNJGhzHzJJj1mneNwVyw6BkZVuKHQmO0pEyI3pLhsLj8oDYTEnkJw97T3JrWl4Vwa/dXM1vEi6BlyvZvBQpEHqy69nlp8aLl27GoGFz5bUQuKDoqXlF62IgMdU5/VvuvlqPCr/wDwhilcTZvDNOoXNB5baR4zXH4DikbK2HuyOa23YHyKiKspxkLQrudHj1pu2m6232yREOk7B1G4/EsilFzyrX2eFYkGRZxAImCLdyfflr7F9H7l+c1m9au/7xbFzIx/4iBdPzL7qEoeUMpUZK3jLi+y7D1Me46VY3FLrKVZyVO40E+cCrcZ0axtu4UfDX2PJktXGUjwKr/nUDwHFa/zXE/4F3+CoUPZYMC921aFvKzKGOWQGIJ+yDvFAlSNCCCOR0I8xTnFdGcQqWow2IkpOlq4YMneF0NXXOHYpgBdwuIujk3U3M6+T5dfI0YpVoWXJ//Z"/>
          <p:cNvSpPr>
            <a:spLocks noChangeAspect="1" noChangeArrowheads="1"/>
          </p:cNvSpPr>
          <p:nvPr/>
        </p:nvSpPr>
        <p:spPr bwMode="auto">
          <a:xfrm>
            <a:off x="155575" y="-731838"/>
            <a:ext cx="2286000" cy="15240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9160" name="AutoShape 8" descr="data:image/jpeg;base64,/9j/4AAQSkZJRgABAQAAAQABAAD/2wCEAAkGBhQSERQUExQUFBUWFxkVGBgYGBkcHRcXGBwVFxcYFhYXHCYfGhwjHBYYHy8gIycpLCwsFR4xNTAqNSYrLCkBCQoKDgwOGg8PGiwfHRwpLCwpLSwsKSksKSksLCkpLyksKSwsKSkpLCktLCwpLCwsKSwpLSwsLCkpLCkpLCkpLP/AABEIAKAA8AMBIgACEQEDEQH/xAAcAAACAwEBAQEAAAAAAAAAAAAEBQIDBgEHAAj/xABIEAACAQIEAgcECAEJBgcAAAABAhEAAwQSITEFQQYTIlFhcYEykaGxFCNCUmJywdHSByQzQ1SCk+HwFVNjssLxFhc0RHOElP/EABoBAAMBAQEBAAAAAAAAAAAAAAECAwQABQb/xAAsEQACAgIBAwIFAwUAAAAAAAAAAQIRAyExBBJBE1EiMmFxsQVCkSOBoeHw/9oADAMBAAIRAxEAPwCfErCBeyW2plwzFk4fCkfY09bV4Eef9JSe6dNaN4LcHV21lswuXdgYykI2h75XarR5IzWi7+UDiBNzANlIFvGLGh2gD5U2xd89dfbeVVh5DMIrO9PsdbazZK3Lhy4m0/aVgI7QkTudKb/7SN25dGR1lSmZtnAzEET/AK1oPTHwbtnTxCRS7GY3tcqptXZFUYsjShZR6DMNic9xAcsBX+QjfyrvSCwPod85iXzW2mSOznUbDSPSlmCf6xR5/I0Vi0m1iRP9ST7iprnuLEj85Pohglw+OxFuFhrUaSZksY186P4hZ6zh+GTfNhrtv1CwPiKB4VjA+MVsioYVSQzHProSDtEH30wtP/NcJ4NdX/n/AGqb5o0RVxs884DwzEWz9ZZdAAyEtAGYSY31rb4S1m4ncuiY6mPNiUG3kajxW8Tavxul0N6NKn9K0HQ3BWrt+6QHICWc2b72Uk5fDaqJKMl/JDwxnxS5kFtfwz7zVVnE+NfdJHH0gjkqqPh/nQKXIprszvkNuX6HbEcqre7NVsdaItnHuVWxrrVWaJxXcXvoHEWxFG3R40KyaTRCALhBvQ2KsdwppJPgK+a2POlHQnTh4iTXy4cRTF7cjauWsKI1PupGMmKerrmOtFba9k9q4oHidT+laCxh0U6AUN0kaUteDyNY1APge+gjmxVdJVSBPsncRHjFXdQtxQbq58pK6lpC8yirpofhVllZNwaSbRjUnm3f5U14Xws3LKOrhQwGhXNB5kGRqe7ar5eox4sFz4T/ACv9Gf05PJr2BOjvAyTea1fu2cpUJlbMmq5jmRpBG2xogcZuowt30WW9i4k5Hjv+6fCnmHsCxZYLrlVmJO7NEyY+VZ+9xA3LRVhII5Dn3g8iK8vos3r5JzXF6NE12pJnbDLctzz2NXcOQqYUSc2YSYHst+wpDh8WVmDTjhGLL3V0+y5Popj4mt8eQ5HoWdMsezYMjsZVe2RAaeyZ3J+8W9IrTLiusyN2dHUaTqGG+vlWY6V4cjBXJRh7LSfMVoOH3QqoMrDMqtMGPZU77Cn7ab0ShNutgQtQ8eHyoDEvv50zxuJhp+6xHvkUouXZqJrkRwTfWr50+wuNdM+S3ZYZe0XUktOkNyyx8qz9l4YedajhPHbaWbiPnk23GiyJOfcjzFN+1iR+dCnhl29bxCLaUFrotAwC2UFnBIA1gQNT308xV+41u0bwi517huzA160CB5Cl/RvpBbw12291WGYFMwWTIcgIdZiZNMONcSS8OttSV+kAaggypYHQ686hF2zW12ibEmWxS/eTN7grD5Gtl0DXqbL3LmhudWV03QW0Ajv51h7zTiG/FbX4oK0PCcdmsYdY+wAfjWmEVOrMs3TlXuW8ax2bE3T+L9BVAxAoHGXJu3D3u3wJH6VEPVO1GRyGHX18L9AdZX3Wa0e0Sw03xUHv0F1lQvYkKCzEAASSeQoNDBfWVG8xjbSsW3SF8ZdFqxc6m2c5YrrcyoCS5JEKCdIGvjWQvcQvWXOS+5IjtBywPv58iKRtpd3geMbdeT1xbgqQuVleivSX6SCjwLqidNnXvHiOdaAPXJpjVWi249RRqpuXdKgmIJ3ii0cGJc1oHjd+TaHeWOgBOgG01K5iKW8SxE3LXgH+IFK0hldhmAxQz8zKhZ8dTWh6MXotNb523YejdpT8T7qyHDb4AcEGZVh6aEe41psO3VHD39kur1VzwJLG0x+K+orD1i78Tx+Xx91v/Ks7iXd/2xtxG7ls3T+E/GB+tZ3r9P8AM1ouJD6lvQfEVmsbiV6sgEEmQAPDeo/oy/pt/Ul1L3R5e/EnnW4w9TWo/k8xpbFhGZjmt3FEknWNomlXBuCW7wC3sVbsBwzZYluzoskkAZiDoeQrW9Gehn0c/Ss631UDqyuhDlgNVJgjLm94r0IplpNUWdKb4PDwArhoQtIMZQcjjXQaiRTW/wAVtC1YW0twZmQAsPsnLpqZ2gTUOJdH7V5WttcuKIV2GktIUgc9yTy5UQvAwVhbi7IRMaZYaD6IZjvqru7sSDS8AePHbuD8R/Q0tubU5u4TOGuAGM2XQTqAO7TYzS24gg71lc1Zu7HQGh7Q86c2OG3nUlLbNmBAykePKaDwXDWunsDY6n3GANyafcL4ncsFlCpKCYuSDqYjQinjK0ybjTV8CfG8Oe4yi1buOyQ2UKTlY3s2vcStO+JYNraurKVJxGcSIkErr75r7hPE3s3XuCyr5sphbgGokeOmp08Ku47xNsUlx+ryFNYDZpiDOwjyqMG27LuSdqPDMziEKvbud6LzHIRtPhWu4TaC2rAjZFPv1+VYbjwKmycp1tyJHJWYaT4it9c7C/ltfJK1Y2ZsnLZm7bySe+T7zNcLa0PYxEADwrrYgmtJioJDVzPrQ3WGoZ9a6wdoR1narM9O8awsrbWe2dY3gU7Zu1SjGYR7198ts3ersyVAze0YGg32qOR6LQjsQ9HcBct4XFYvLCrbNkE6dp8pbfuX50lXCk2zzhj69kE1quIOXt2bAwxwqdZnuMMwzGFUz1umuUdk6VRiOGBbdtEUgdU7kyCWbKzEkctBtyipSk3FR9iiik2/cQcHvmziLTjk4B/K2hHuNem3L0V5ZdMCe4g16ObsgHvAPvowZ0ggsSKh1cbVAX4FUDHaxVLOotu+JpdxB+0kDk3OO6j7t6Y91G8E6LtiwzrcFvI2XVc24md4rPlyxxfFN0hqvgXYM5QSdOXrCn9a0Fo3BhyGRsThriwQn9LZJGsL9tZ7QjWib3Qt7dm4EfrHOqggKCdAdZpjwLh120p6xl1iFGuWN+1z8vnXmdT12KeO4PaegrG72Z09JkbDC3ca51iuFnI4Z1WYaIkHYEHnSgs5UKM9u2xMs2jEHfKvKe81qemqGLJXS5maD4QJWe6SPdWYVy+5OYaQ3L9xXqdD25cPq41Vva+vv9jLNuMu1mQxt5XviQJNuDoFhgzToK1fRG3LdYMwtuww65TJzBrbvcAGpA0EDcmsb0qt2+sDWmLIxcgxEjNOx2iav6OY57YsFW9i+0DuLKoOvKRXJ09mlq0evYrEz1zI1vYAHQhXyjsDnDMynX7rDSrTgmzEBFZVAAAOolLgywdd1FZDgnGbos2g4Fy2pa4VfXOSREt7WkCNa0mH6Srk0VhcMFgGkMAIJh9ZmRoRAiquSaJJUwRbEWYKkEXSJ5QYgEd++tBXQJIp5f4pbkwzEMkEBSs3SoGeJgkQPKKzmMuqCCNTBz+DA/trWOSV6Z6EG645GPBbpXOVgxrBEiYaJ/TzpnZxAyMYGYAzB1gzBClTljvk+lU9GQbQzHstchgZBAj2QV2YkE+VM8eirivZBkQQuUCIaWEiJIbyMUkM8VLtY+Tp5umgBb4HbIhinMyTqV8Jq+yxDsELA5HOgywVOXMpJPlFDcTwCi4ghwAhMMZJYMIUNAEQZqnjKK1u5dtuYCEwMwIbP5Dyihjmm9eRfTcdsB6Tr1gZmvG4wa3EuWkOIIg6D0rR8Wxo6q8ANkIHy/Wk/GeGHV+zkd7MQRIhlUgqD4zp30fx5QMPdPfA97Ct+GtmPI6M5aBiukRXLe1fPVLI0WE1ACTXJqdptRRbBRWUM0NwXh1u9iMQblvMAbaA5iMpysx2IPMUfduQ2tDdG70C/cylx9IYRrsFUDbfnWbLJ9uisVsHxGFm48W2VAQikkw0qZgHRtRvvrQvGOG3UvNaM9kSYMQuWGOYanRtvOtlYQdgG0pJTrCCJIkkgjtjKIioYJReuF3GY5XBJjUHMBMeXwpcNz0+Sk6SPFbnsmt7g7mazaPei/IVh8XZys69xYe4kVrODXf5ta59mPiRTw5EkM1IqtrSgzzpo/RLEZMx6pdJyl+0fAAAifWkTqQSDoQYPmKe0w0/JO9e0rR9DseyWLjC5bSbn2xM9lddwazJUGicPbTLqTvtSyxRyrtkrQrbW0bC70wIIGe05P3UeNu/NQ9rpyxMdRPKFYz7oNZjsz2VNPLnEb0x1yIYAi2JbbmQBB9ag/03p3+0X1ZF/FsW2JZJTqSgOjnXtEGY3G1LL3CVLKGvoj8oViSO7WKLt4lo5knd2yhm8zBY1F8QykkLamIzZcx7t251rw41giow1Qkvi5E3FMBYxMdchR/vWgBBMam2dCdBMRUeD9DAixbuLfy3rd4AdlwBowZW8Ke4zo++WbRzgbqYzjybZx3GluDtZJJkNtqDI/apL6mqcHHkNtcMVSEJCtnde2QucGCMswOURRb9GrsbIOWreVL7vGm9i6lvEWzutwSfRtwaKwN9R/6XENZP+4xHbtnwV5zL6E+VNSZGmRxvDcTaQi2mZs2kQRl11BO1JZ4hoowoJmZCzlPZGZoMbwfStivSQ2tMVZex/wARfrLR8c66r/eHrTC5i7V60QHJRhGe22vo4mKjKFfKjXCV0pMUq97q0zZJAIZQFJDHU67j0qeFhiLdxWnNmJzCI0CSOajXnSu90OZQps3BdAGWLhyudSdx2T8KCTiVuywzX7dq4rOHU3ACAuXcD1rzMmKabPXx5YONXRoukzur5g4J9gBmgaTB15+4aULduZ16plZ3JiAoEgrqCwMESJkRSziGJ69VdX6zMUKk6ypz9/lTPBBlunKQC5BWDrlTKHkD2fbG++sUIukrJZLV/wBj7B3luSFA/pUVvIEGQNdcya6/dozpS0YePvXFHuk/pSfgl4l2MjczoBJ8e8+NF9JcVmtW/wA/yU/vXq9K/hZ5XUra+wqt11hVVtqmx2rTZlo6XrmvP4V9lr4vrQbAkSZT3GKF6O8d6jCyLWZmu3G0JBclgCo+zosGKvu3GgmTEH5Vm8PiA+DS2xKulwvbYfdeS4kbdoAg+JqE2isdm8AyvauMAM9okpvoTmG3MSNu6quFYkA3wuy2yRMz9ud/E1dw/E2Hs2Hvi7cfqpzBgsgdgkKNQNPXLVeGwttXulGgNbZUVmBYkyQOUk0cSUZBk7PLOLCL90fjb4mf1pz0cufzdPByPcwNI+PaYh/Eg/AU06OP9SfBz/0muXJx687hiYBkBcvaifa0074+ArzjFXZuXCdyx09fGtEelZe+E6u3GbKGltAQO41mcY83X8WbbzpMcXG2xpNN6PkMmtFwjEZbUdVauDM3tAZuXMiaz9k02wIJTTUmdPGa143sjPg02Bt4dwHu2yr7hbeYaba65TNCYhMKrGBdVZ0OYTP5YMVUbxXqtNQApJkbV9jcUra6Afh7+etQjkk8nb4HlBKNkbxtsoRbgygzLKJ18dK+HDZEJetnnrI+U0G95Pu+4SaquXAoBFttNydBPlW2omfY/wAfiQtxUVmW4QSYg5RyLKd5PL1pFiVbMZJdzuWM6DmI0ju28qX9ecxOYs76s06k+J5f62FGJioUAb7+vnWKTvg9LvUuTltEZo0DHkf0NEfQfCqrKAupiD86Jx2Ia0wI1U8j+/I0UZ5R9i7CXblr2HMfdOq+UHb0qtsLbLZlzYW6ftWjCk/iSIPqPWu4biFu5ophvunQ+h2NEmyaotkbaO2Mbi7ftWlxS/es9l48bZOVv7pFI+k/Ry1i79rEIEtaBnVwFN05p+tUwVMDKdDT7DgqQQSPI1LiluxiABi7K3QNM0Q4Hg47Xx9KDxLlFI5dUwLifD7jXc9t8OLGVYtokssDtAFYAEk0UW+r0UgkRI0I2jUetA4XoVZtkPgFS44H9ZddWnaAdV1nmo86D410pxdkCweH3FuEyMxJUkT7LWxDb94rNLElpmn1bsOt4fIlwxqCI9SdhQmPuHqrU/fc+4J+9KOCdL72Jdke3bRShY5c0yCsaljTLid6Utf3z8VH6VaCSjoy5HbOpdr5WmgkuHarg3pTdwtBhbSqlaTrpVRumPWuB6VsZIrx2JItXNdArfKheDcJsMzJc6wG3ZtXHYRAzqpCqObNOndBJ2qvjJizd/KR79K0HQnE57GNSGzLbsvmDEGcrLH5YaIqU1aKR1wSwnGgtxMihbKQkQCRbG4nQtzPKgOleHa6blm6h0GZckLDBSUbn2CCCVnbnpQmAx6hFUorCRqJDakTqN/UGp/TJeIIBYA6nQbfKl0gbPPcRYa22R4kdxBHvBg1oOickEASetWB3zH7VncYw6y5GoDMB5A6Vu+j/DVwmF61wWvXYIBMLaVh2dCO05U5p2WRzp7rYaNZxPpw9l7qLhsOwQkAhTr3HTTXwrI4+5muuSACTmIAgDNrAHdTXhPFy7m1cuv9ZbNm2z6radoyswP2fsyNs08qXYSbvXWr5C3sP2UJiWObKbbxodZGbl5VycnyLrwUo+la/gKA4VIAklp08SBrWOtnStTwZ3XDIVgjtHUD7xq2N7BJWE2cQbjhESQAk5WOrOWgKp8FovgnCWxb3NGTq27xOaSCDMjlTHo9YtJabFWlYBcpbMQddQIXnEn30w/k6xlq6+Ke1mIzqTIjVsxMD0rl2r4lyC29MD/8v25XWHmAQPTSql/k8ukaXkIjmrD4Sa9Eao5Y/wBeVN6zO7DwdLtgaZY/ukURYuWjtHxoPH4bL2gSyHnzU9zfoedRw61Oxh3a6uQZA9TUOLYgECCGGx76AXSvmNGw2Lrtjmuo7uYq/CdIrlvsk51HI7jyP71y8uulDuA3taHvH60APZqeH8YW77B15qdCPTnXcRf1rHXcIVgjTuI/cUXh+LtHbM+PP1pu5+ROyh2zayND3jQ+8U3w3SS6q5LoW/b2KtvHnEH1FZs4giJkSJEgiQdjrVn0kxXWzqoYcRwmCy9bhlNpyQr2pMa7sAdtRyNJuIr2bQ7lY+9jRKtKn0qnFn2Pyf8AU1BnA1tINWhCa5FSsvB9KUJaUkcpoZ6t60z6RQ9xvfQlwFIWcbf6l57wPiK0fRfilrD28e13XOlqwPF2tOyz3ezWY48fqTHNlHxo3FYBvoF9mETfw7KdNhavg8+6kYwmwmNKgA6EHXzoi/xRTlgEMDqZ39OVIbN0QJmZ86JCByFDANPdvz3pWgiy/b7UyDmM6TpJ1Bkb167xzjLph8G6e06Mrq6qykLkAgMDpEDyFeRYhYcjuMfKvVum99VwHDDt2LgJ7z2P2rpOmjjPYvHpcYk2VRjmJNs5RMDKMjSAoIO0HXwpaYF2VBWVk9o66xGviZqF3FqToYMcxQtu8Tck6wOXnRtnGlxrDrrkbZj/AJ/EmtTwIucPaAAyEsrMYAUnMYVmYBm205TWPxoAu3ANg5A8pitDcsi5atBcRbnKctt5TL3QYy5j386e2uAFjsWe3hsl5WZlXILoKGfy6ROu9NOh3H7XDsXew7mUZsmYA6OnnqR2o9KzTcKu2GzXgyRBGUggc1OddJ0pd0w4scVcDrby3FQZ3GpuMv2z3GIHpSJU/qFtn6Nw91XUMpBBEgjmKsmvC+D8bxBSBfZGADGLhA+BidaYpx3HD/3F4D8wIPkSDVUrVit0ym5bBQtaKsAxRgW3I9oEFV5zIjfaligRK7cxM5f3Xx99NOI41eqVkKgtDwNJzamY751NIneSWTssNSo2PeQPmKaScXTGdeAgvXS9U27oYSPUd3iO9flUWNAUm5FUMs1IVfbt8zXAbBSpA7x3VdawoUpde2ShMgHTPHIHu2k1peG8FAAe6BmP9HbYxJ3GbmfIetDYtnznrB2z6KVXWB92yukn7RrZhwd/LElKir6YLoJaHnUzsIAG32FE+ZNB3cEZ7B8QrGCR5/IGDX2IsBSGBytpAj2tznI2UE7LrpVBuNJJ1nn+9XlhT1NV7PwKpnHYhY1BmCD+1VYy7GST9gfrUsTdkCe/T/vUMQshfyD9awZYenJxHTtWSt3VgnMIG9STEqRoaQXbRzcxrTO/x9MN9XdtvdeSZgIuXULlic2nOpJhaYeSQBVb2x5VTw/i639Vtuq7bgqCvcYBnlRyYZmOik+lccn7iDpBYJtoqgktcUADcnXYUwwSJ1TWbvWLrbc5coIZUuoVZbg27fwqPSfhbpbsllIm6o18iaHbiF1QFJzryD6wPwt7S+UxSSQ6dgR4Fhxtcvjtc0tnu7mFXm1h1UZUdriZ4aFXNnAVcwBPs6kRvNEHq3MAm2e5u0p/vjUeoofiODa0JYGDoG3U6j7Y0/WpuL8hM/xfh99DmuW2CTCtl7MchnGk+BMivRem4z8O4fbUS2W40/3suh9KzmHxbW7t0W2KakEA6c9CNj6016VXHexg1tkOyC5mVSDlDOWWR4710ldM4xosEE5hsDVnCFR7+VmIBRthOoVio9SAKKThmJvMYXL35gBM9x2orh/Ru5hrnW3sgXKwADKxLMCoEDzn0otnF11hnb8x/WtDwGyjLczgFksqyeGoBIHfqKzdxixadSZ+G23lTPCYrq7lv8aG2fVf3FCZwLxZ8tyEZogHc7jw20oDF4ti+ae0RrAAmd5jSp8SvkOR6UMWQBi5OYL2YEy3j4eNE5DvoNj3S8CpABJDg7FPtyPSfSvQLmEs3DmQJ+a2QsjyU/pXnHDrL2wykZWZWJgg9loZdR36Uxw7MsEgz4GPlWnDOlwQyRbemLcNflRJ2EeXdFWrc17iNRS/BNuDyq816uTCs+NSXzfkyRyvFNxfAeDPaXRhqQP+Zf1H6VJCGEjQjcfqvh4cqCtuZ0mRRQ+8ujDUgcvFfDw5eVePxpnoc7QRbt8zTzhmEW2n0i7t/Vr39zH9KW8NZLlxA5yie33QOY7gdj3TWn4xgC0MmrAABT7MDaOXp5VaK1aEUW3XuDYmyL/bQkPEEZoMH7IbdJ5kbgRXcQ4VUt4gZ2J7QAgJGsnXRVgb7xVuBwYw6kBlfEupbU7eApY1wiUuyROUmDmZiZKoJlk1/wBctvTueRfF4/kOdQxuoOwLiPDWX6xW6222ucamD3gfPal64j/XhWhvXTh0u3M0ldWQjslV7Itpr2dPDfTUUsa3Yxbn6KSlwDMbTCA3fl7j8PKvSw9Tjk/TnswZccq7oivH3RCxzJn3aQaZ4Tg7XLSvntoIjtMBqPCk+PtkaMCGBMg7ioYy4eyixLBRPidP1rxethGGZqPBpwuU8ab5A+OYjI8Bg0ayu1Rfh9zEhGzKCFO5nSdJjbfanGK6DYe2ZxXE7CHmtlWuHv3MCkHE8XYsuVwV686xq1xVEk7wBpERuJrHRdPwaTo/iGw+FCgW27TNnyzJJ2k0xwxxOIPZW84/CpA94EVjOhfGL301SjyRny5gColTrk2mt3i8dibn9Jfdh3SQPcIrhXpgfFuiF5urztZshXzN1t3WIIHZEmapuYDBKPrsVdukHaxagTvGe55HlypXx+w6oG1hWBaNCV2MmqMJjUulbQcJmYe0NEKyBm11BzESO+kk62NFBeL4lhUuAWbN3KVZWNxwx1HZYCAAZg6UVZxpHsHKDvzBHcRsR51bY6NOmZXAcRpHaBYGCARMad8aULiuHvbBITKslfaDTuQUI3kcqEc8fI/bRZdw1t+0VCMd2QaGeZTb3RQ3EOHPbIbRrZgC4Nj4GdVPgY9alh8WCCOY5Ubh8QV9k7iCDBDDuZToRVXFS4BdGcxGpga77VXa31/1tWgxfBUuENZK2XOhtsT1bT9x/sflbTxpPcs3bbhb1vqz1gkcwCR38u4jSpSi0Gy69cthnZC6MpPZbtd/suPkwHrX3EZyqRuACD4xQ+U3L15QQJe5EkAGC0anwplieHvCwA2g9llPIdxpW+AoXG8LoDc9A3mKVcQberr6vYu6owU94NcbCG8wCgmSD4AcyT5UQBw4n9Fs2zlDFxGpOmzUDc6V330QR+Vf11ppjcMpW2SAQS2We4ECq4jYRXRlo5ootXIae/Wi1NSfo5igR/NcTG39Bd8/u0SOBYr+zYn/AALv8Ne50uVdiV8Hn5sdyBTcqVm4QQRoRRH+wcT/AGbE/wCDd/hqQ4Fif7NiP8G7/DQ6zFGa9SDV+TsE3H4Hx4J6HtLpG4H2T3j8M+7an3B+kRCFCMxAOUft3rzK8uVJLXB8UpkYbEg//Bd/h+FEngeI0ZcPiF126q5Knw7O3/avMxz7XZtasjfvMzZyTnJnNz8I7qb4Lia34S4cl0aLcAGs777H50MOD37ik/R76uNx1NwBvFezv4UI3AsR/Z7/APhXP4a+hhkxZ4LdMwyUoMNxmOY4lsPeKm3uBbt9ttARoTM67zlGp8K+sWfo5ORV6+5HLS1bGgzd/lzJnYUw4K+IkJesYgiIVzaue5jl186JbgV23MW7z5mLFijFpP3tPQeQrxOvvpouWPb/AAU9RyjaQi6X4nOtklQHlgdNxCxr79Ky3E2gzP2V+FbHpHwa+y2sti8e00xauGJA3hazeO6O4kk/zbE7D+pu/wANYMOWeWClPk0Ytx2YzHatO9DW7hzEcqeYvonjJ0wmKP8A9e7/AAUNb6I40Mf5ni//AM93+GqlQnozjMuKtsQogMNAByPdWwPHVzQGBPcoLH3AVl+EdGcQLym9g8X1eoaLF7mDGyzvFbbhhuWdEwuJybZfo18MPysUg+vvFchJIFvC/cWOobKRE3GCDXwOvwoSx/J0eri7eTMfYyKWy7mC5ifdW0wvBWdQwt3yNSA9t1IJMkMCoOh238KPs4C6sAW7gH5H/am7UTcn4POcD1+CJ63DWsSh+1ct9vwIuEH3EUTe44cTbVAbaqpnq1GUg8ySx1J2mIjaK3OMtFVl0vR3LZuvPf2VQ1550l4eWn6PgcczE+19HuKo8gVn5VGWGN93kpGTYuxFphqCNJGhzHzJJj1mneNwVyw6BkZVuKHQmO0pEyI3pLhsLj8oDYTEnkJw97T3JrWl4Vwa/dXM1vEi6BlyvZvBQpEHqy69nlp8aLl27GoGFz5bUQuKDoqXlF62IgMdU5/VvuvlqPCr/wDwhilcTZvDNOoXNB5baR4zXH4DikbK2HuyOa23YHyKiKspxkLQrudHj1pu2m6232yREOk7B1G4/EsilFzyrX2eFYkGRZxAImCLdyfflr7F9H7l+c1m9au/7xbFzIx/4iBdPzL7qEoeUMpUZK3jLi+y7D1Me46VY3FLrKVZyVO40E+cCrcZ0axtu4UfDX2PJktXGUjwKr/nUDwHFa/zXE/4F3+CoUPZYMC921aFvKzKGOWQGIJ+yDvFAlSNCCCOR0I8xTnFdGcQqWow2IkpOlq4YMneF0NXXOHYpgBdwuIujk3U3M6+T5dfI0YpVoWXJ//Z"/>
          <p:cNvSpPr>
            <a:spLocks noChangeAspect="1" noChangeArrowheads="1"/>
          </p:cNvSpPr>
          <p:nvPr/>
        </p:nvSpPr>
        <p:spPr bwMode="auto">
          <a:xfrm>
            <a:off x="155575" y="-731838"/>
            <a:ext cx="2286000" cy="15240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9162" name="AutoShape 10" descr="data:image/jpeg;base64,/9j/4AAQSkZJRgABAQAAAQABAAD/2wCEAAkGBhQSERQUExQUFBUWFxkVGBgYGBkcHRcXGBwVFxcYFhYXHCYfGhwjHBYYHy8gIycpLCwsFR4xNTAqNSYrLCkBCQoKDgwOGg8PGiwfHRwpLCwpLSwsKSksKSksLCkpLyksKSwsKSkpLCktLCwpLCwsKSwpLSwsLCkpLCkpLCkpLP/AABEIAKAA8AMBIgACEQEDEQH/xAAcAAACAwEBAQEAAAAAAAAAAAAEBQIDBgEHAAj/xABIEAACAQIEAgcECAEJBgcAAAABAhEAAwQSITEFQQYTIlFhcYEykaGxFCNCUmJywdHSByQzQ1SCk+HwFVNjssLxFhc0RHOElP/EABoBAAMBAQEBAAAAAAAAAAAAAAECAwQABQb/xAAsEQACAgIBAwIFAwUAAAAAAAAAAQIRAyExBBJBE1EiMmFxsQVCkSOBoeHw/9oADAMBAAIRAxEAPwCfErCBeyW2plwzFk4fCkfY09bV4Eef9JSe6dNaN4LcHV21lswuXdgYykI2h75XarR5IzWi7+UDiBNzANlIFvGLGh2gD5U2xd89dfbeVVh5DMIrO9PsdbazZK3Lhy4m0/aVgI7QkTudKb/7SN25dGR1lSmZtnAzEET/AK1oPTHwbtnTxCRS7GY3tcqptXZFUYsjShZR6DMNic9xAcsBX+QjfyrvSCwPod85iXzW2mSOznUbDSPSlmCf6xR5/I0Vi0m1iRP9ST7iprnuLEj85Pohglw+OxFuFhrUaSZksY186P4hZ6zh+GTfNhrtv1CwPiKB4VjA+MVsioYVSQzHProSDtEH30wtP/NcJ4NdX/n/AGqb5o0RVxs884DwzEWz9ZZdAAyEtAGYSY31rb4S1m4ncuiY6mPNiUG3kajxW8Tavxul0N6NKn9K0HQ3BWrt+6QHICWc2b72Uk5fDaqJKMl/JDwxnxS5kFtfwz7zVVnE+NfdJHH0gjkqqPh/nQKXIprszvkNuX6HbEcqre7NVsdaItnHuVWxrrVWaJxXcXvoHEWxFG3R40KyaTRCALhBvQ2KsdwppJPgK+a2POlHQnTh4iTXy4cRTF7cjauWsKI1PupGMmKerrmOtFba9k9q4oHidT+laCxh0U6AUN0kaUteDyNY1APge+gjmxVdJVSBPsncRHjFXdQtxQbq58pK6lpC8yirpofhVllZNwaSbRjUnm3f5U14Xws3LKOrhQwGhXNB5kGRqe7ar5eox4sFz4T/ACv9Gf05PJr2BOjvAyTea1fu2cpUJlbMmq5jmRpBG2xogcZuowt30WW9i4k5Hjv+6fCnmHsCxZYLrlVmJO7NEyY+VZ+9xA3LRVhII5Dn3g8iK8vos3r5JzXF6NE12pJnbDLctzz2NXcOQqYUSc2YSYHst+wpDh8WVmDTjhGLL3V0+y5Popj4mt8eQ5HoWdMsezYMjsZVe2RAaeyZ3J+8W9IrTLiusyN2dHUaTqGG+vlWY6V4cjBXJRh7LSfMVoOH3QqoMrDMqtMGPZU77Cn7ab0ShNutgQtQ8eHyoDEvv50zxuJhp+6xHvkUouXZqJrkRwTfWr50+wuNdM+S3ZYZe0XUktOkNyyx8qz9l4YedajhPHbaWbiPnk23GiyJOfcjzFN+1iR+dCnhl29bxCLaUFrotAwC2UFnBIA1gQNT308xV+41u0bwi517huzA160CB5Cl/RvpBbw12291WGYFMwWTIcgIdZiZNMONcSS8OttSV+kAaggypYHQ686hF2zW12ibEmWxS/eTN7grD5Gtl0DXqbL3LmhudWV03QW0Ajv51h7zTiG/FbX4oK0PCcdmsYdY+wAfjWmEVOrMs3TlXuW8ax2bE3T+L9BVAxAoHGXJu3D3u3wJH6VEPVO1GRyGHX18L9AdZX3Wa0e0Sw03xUHv0F1lQvYkKCzEAASSeQoNDBfWVG8xjbSsW3SF8ZdFqxc6m2c5YrrcyoCS5JEKCdIGvjWQvcQvWXOS+5IjtBywPv58iKRtpd3geMbdeT1xbgqQuVleivSX6SCjwLqidNnXvHiOdaAPXJpjVWi249RRqpuXdKgmIJ3ii0cGJc1oHjd+TaHeWOgBOgG01K5iKW8SxE3LXgH+IFK0hldhmAxQz8zKhZ8dTWh6MXotNb523YejdpT8T7qyHDb4AcEGZVh6aEe41psO3VHD39kur1VzwJLG0x+K+orD1i78Tx+Xx91v/Ks7iXd/2xtxG7ls3T+E/GB+tZ3r9P8AM1ouJD6lvQfEVmsbiV6sgEEmQAPDeo/oy/pt/Ul1L3R5e/EnnW4w9TWo/k8xpbFhGZjmt3FEknWNomlXBuCW7wC3sVbsBwzZYluzoskkAZiDoeQrW9Gehn0c/Ss631UDqyuhDlgNVJgjLm94r0IplpNUWdKb4PDwArhoQtIMZQcjjXQaiRTW/wAVtC1YW0twZmQAsPsnLpqZ2gTUOJdH7V5WttcuKIV2GktIUgc9yTy5UQvAwVhbi7IRMaZYaD6IZjvqru7sSDS8AePHbuD8R/Q0tubU5u4TOGuAGM2XQTqAO7TYzS24gg71lc1Zu7HQGh7Q86c2OG3nUlLbNmBAykePKaDwXDWunsDY6n3GANyafcL4ncsFlCpKCYuSDqYjQinjK0ybjTV8CfG8Oe4yi1buOyQ2UKTlY3s2vcStO+JYNraurKVJxGcSIkErr75r7hPE3s3XuCyr5sphbgGokeOmp08Ku47xNsUlx+ryFNYDZpiDOwjyqMG27LuSdqPDMziEKvbud6LzHIRtPhWu4TaC2rAjZFPv1+VYbjwKmycp1tyJHJWYaT4it9c7C/ltfJK1Y2ZsnLZm7bySe+T7zNcLa0PYxEADwrrYgmtJioJDVzPrQ3WGoZ9a6wdoR1narM9O8awsrbWe2dY3gU7Zu1SjGYR7198ts3ersyVAze0YGg32qOR6LQjsQ9HcBct4XFYvLCrbNkE6dp8pbfuX50lXCk2zzhj69kE1quIOXt2bAwxwqdZnuMMwzGFUz1umuUdk6VRiOGBbdtEUgdU7kyCWbKzEkctBtyipSk3FR9iiik2/cQcHvmziLTjk4B/K2hHuNem3L0V5ZdMCe4g16ObsgHvAPvowZ0ggsSKh1cbVAX4FUDHaxVLOotu+JpdxB+0kDk3OO6j7t6Y91G8E6LtiwzrcFvI2XVc24md4rPlyxxfFN0hqvgXYM5QSdOXrCn9a0Fo3BhyGRsThriwQn9LZJGsL9tZ7QjWib3Qt7dm4EfrHOqggKCdAdZpjwLh120p6xl1iFGuWN+1z8vnXmdT12KeO4PaegrG72Z09JkbDC3ca51iuFnI4Z1WYaIkHYEHnSgs5UKM9u2xMs2jEHfKvKe81qemqGLJXS5maD4QJWe6SPdWYVy+5OYaQ3L9xXqdD25cPq41Vva+vv9jLNuMu1mQxt5XviQJNuDoFhgzToK1fRG3LdYMwtuww65TJzBrbvcAGpA0EDcmsb0qt2+sDWmLIxcgxEjNOx2iav6OY57YsFW9i+0DuLKoOvKRXJ09mlq0evYrEz1zI1vYAHQhXyjsDnDMynX7rDSrTgmzEBFZVAAAOolLgywdd1FZDgnGbos2g4Fy2pa4VfXOSREt7WkCNa0mH6Srk0VhcMFgGkMAIJh9ZmRoRAiquSaJJUwRbEWYKkEXSJ5QYgEd++tBXQJIp5f4pbkwzEMkEBSs3SoGeJgkQPKKzmMuqCCNTBz+DA/trWOSV6Z6EG645GPBbpXOVgxrBEiYaJ/TzpnZxAyMYGYAzB1gzBClTljvk+lU9GQbQzHstchgZBAj2QV2YkE+VM8eirivZBkQQuUCIaWEiJIbyMUkM8VLtY+Tp5umgBb4HbIhinMyTqV8Jq+yxDsELA5HOgywVOXMpJPlFDcTwCi4ghwAhMMZJYMIUNAEQZqnjKK1u5dtuYCEwMwIbP5Dyihjmm9eRfTcdsB6Tr1gZmvG4wa3EuWkOIIg6D0rR8Wxo6q8ANkIHy/Wk/GeGHV+zkd7MQRIhlUgqD4zp30fx5QMPdPfA97Ct+GtmPI6M5aBiukRXLe1fPVLI0WE1ACTXJqdptRRbBRWUM0NwXh1u9iMQblvMAbaA5iMpysx2IPMUfduQ2tDdG70C/cylx9IYRrsFUDbfnWbLJ9uisVsHxGFm48W2VAQikkw0qZgHRtRvvrQvGOG3UvNaM9kSYMQuWGOYanRtvOtlYQdgG0pJTrCCJIkkgjtjKIioYJReuF3GY5XBJjUHMBMeXwpcNz0+Sk6SPFbnsmt7g7mazaPei/IVh8XZys69xYe4kVrODXf5ta59mPiRTw5EkM1IqtrSgzzpo/RLEZMx6pdJyl+0fAAAifWkTqQSDoQYPmKe0w0/JO9e0rR9DseyWLjC5bSbn2xM9lddwazJUGicPbTLqTvtSyxRyrtkrQrbW0bC70wIIGe05P3UeNu/NQ9rpyxMdRPKFYz7oNZjsz2VNPLnEb0x1yIYAi2JbbmQBB9ag/03p3+0X1ZF/FsW2JZJTqSgOjnXtEGY3G1LL3CVLKGvoj8oViSO7WKLt4lo5knd2yhm8zBY1F8QykkLamIzZcx7t251rw41giow1Qkvi5E3FMBYxMdchR/vWgBBMam2dCdBMRUeD9DAixbuLfy3rd4AdlwBowZW8Ke4zo++WbRzgbqYzjybZx3GluDtZJJkNtqDI/apL6mqcHHkNtcMVSEJCtnde2QucGCMswOURRb9GrsbIOWreVL7vGm9i6lvEWzutwSfRtwaKwN9R/6XENZP+4xHbtnwV5zL6E+VNSZGmRxvDcTaQi2mZs2kQRl11BO1JZ4hoowoJmZCzlPZGZoMbwfStivSQ2tMVZex/wARfrLR8c66r/eHrTC5i7V60QHJRhGe22vo4mKjKFfKjXCV0pMUq97q0zZJAIZQFJDHU67j0qeFhiLdxWnNmJzCI0CSOajXnSu90OZQps3BdAGWLhyudSdx2T8KCTiVuywzX7dq4rOHU3ACAuXcD1rzMmKabPXx5YONXRoukzur5g4J9gBmgaTB15+4aULduZ16plZ3JiAoEgrqCwMESJkRSziGJ69VdX6zMUKk6ypz9/lTPBBlunKQC5BWDrlTKHkD2fbG++sUIukrJZLV/wBj7B3luSFA/pUVvIEGQNdcya6/dozpS0YePvXFHuk/pSfgl4l2MjczoBJ8e8+NF9JcVmtW/wA/yU/vXq9K/hZ5XUra+wqt11hVVtqmx2rTZlo6XrmvP4V9lr4vrQbAkSZT3GKF6O8d6jCyLWZmu3G0JBclgCo+zosGKvu3GgmTEH5Vm8PiA+DS2xKulwvbYfdeS4kbdoAg+JqE2isdm8AyvauMAM9okpvoTmG3MSNu6quFYkA3wuy2yRMz9ud/E1dw/E2Hs2Hvi7cfqpzBgsgdgkKNQNPXLVeGwttXulGgNbZUVmBYkyQOUk0cSUZBk7PLOLCL90fjb4mf1pz0cufzdPByPcwNI+PaYh/Eg/AU06OP9SfBz/0muXJx687hiYBkBcvaifa0074+ArzjFXZuXCdyx09fGtEelZe+E6u3GbKGltAQO41mcY83X8WbbzpMcXG2xpNN6PkMmtFwjEZbUdVauDM3tAZuXMiaz9k02wIJTTUmdPGa143sjPg02Bt4dwHu2yr7hbeYaba65TNCYhMKrGBdVZ0OYTP5YMVUbxXqtNQApJkbV9jcUra6Afh7+etQjkk8nb4HlBKNkbxtsoRbgygzLKJ18dK+HDZEJetnnrI+U0G95Pu+4SaquXAoBFttNydBPlW2omfY/wAfiQtxUVmW4QSYg5RyLKd5PL1pFiVbMZJdzuWM6DmI0ju28qX9ecxOYs76s06k+J5f62FGJioUAb7+vnWKTvg9LvUuTltEZo0DHkf0NEfQfCqrKAupiD86Jx2Ia0wI1U8j+/I0UZ5R9i7CXblr2HMfdOq+UHb0qtsLbLZlzYW6ftWjCk/iSIPqPWu4biFu5ophvunQ+h2NEmyaotkbaO2Mbi7ftWlxS/es9l48bZOVv7pFI+k/Ry1i79rEIEtaBnVwFN05p+tUwVMDKdDT7DgqQQSPI1LiluxiABi7K3QNM0Q4Hg47Xx9KDxLlFI5dUwLifD7jXc9t8OLGVYtokssDtAFYAEk0UW+r0UgkRI0I2jUetA4XoVZtkPgFS44H9ZddWnaAdV1nmo86D410pxdkCweH3FuEyMxJUkT7LWxDb94rNLElpmn1bsOt4fIlwxqCI9SdhQmPuHqrU/fc+4J+9KOCdL72Jdke3bRShY5c0yCsaljTLid6Utf3z8VH6VaCSjoy5HbOpdr5WmgkuHarg3pTdwtBhbSqlaTrpVRumPWuB6VsZIrx2JItXNdArfKheDcJsMzJc6wG3ZtXHYRAzqpCqObNOndBJ2qvjJizd/KR79K0HQnE57GNSGzLbsvmDEGcrLH5YaIqU1aKR1wSwnGgtxMihbKQkQCRbG4nQtzPKgOleHa6blm6h0GZckLDBSUbn2CCCVnbnpQmAx6hFUorCRqJDakTqN/UGp/TJeIIBYA6nQbfKl0gbPPcRYa22R4kdxBHvBg1oOickEASetWB3zH7VncYw6y5GoDMB5A6Vu+j/DVwmF61wWvXYIBMLaVh2dCO05U5p2WRzp7rYaNZxPpw9l7qLhsOwQkAhTr3HTTXwrI4+5muuSACTmIAgDNrAHdTXhPFy7m1cuv9ZbNm2z6radoyswP2fsyNs08qXYSbvXWr5C3sP2UJiWObKbbxodZGbl5VycnyLrwUo+la/gKA4VIAklp08SBrWOtnStTwZ3XDIVgjtHUD7xq2N7BJWE2cQbjhESQAk5WOrOWgKp8FovgnCWxb3NGTq27xOaSCDMjlTHo9YtJabFWlYBcpbMQddQIXnEn30w/k6xlq6+Ke1mIzqTIjVsxMD0rl2r4lyC29MD/8v25XWHmAQPTSql/k8ukaXkIjmrD4Sa9Eao5Y/wBeVN6zO7DwdLtgaZY/ukURYuWjtHxoPH4bL2gSyHnzU9zfoedRw61Oxh3a6uQZA9TUOLYgECCGGx76AXSvmNGw2Lrtjmuo7uYq/CdIrlvsk51HI7jyP71y8uulDuA3taHvH60APZqeH8YW77B15qdCPTnXcRf1rHXcIVgjTuI/cUXh+LtHbM+PP1pu5+ROyh2zayND3jQ+8U3w3SS6q5LoW/b2KtvHnEH1FZs4giJkSJEgiQdjrVn0kxXWzqoYcRwmCy9bhlNpyQr2pMa7sAdtRyNJuIr2bQ7lY+9jRKtKn0qnFn2Pyf8AU1BnA1tINWhCa5FSsvB9KUJaUkcpoZ6t60z6RQ9xvfQlwFIWcbf6l57wPiK0fRfilrD28e13XOlqwPF2tOyz3ezWY48fqTHNlHxo3FYBvoF9mETfw7KdNhavg8+6kYwmwmNKgA6EHXzoi/xRTlgEMDqZ39OVIbN0QJmZ86JCByFDANPdvz3pWgiy/b7UyDmM6TpJ1Bkb167xzjLph8G6e06Mrq6qykLkAgMDpEDyFeRYhYcjuMfKvVum99VwHDDt2LgJ7z2P2rpOmjjPYvHpcYk2VRjmJNs5RMDKMjSAoIO0HXwpaYF2VBWVk9o66xGviZqF3FqToYMcxQtu8Tck6wOXnRtnGlxrDrrkbZj/AJ/EmtTwIucPaAAyEsrMYAUnMYVmYBm205TWPxoAu3ANg5A8pitDcsi5atBcRbnKctt5TL3QYy5j386e2uAFjsWe3hsl5WZlXILoKGfy6ROu9NOh3H7XDsXew7mUZsmYA6OnnqR2o9KzTcKu2GzXgyRBGUggc1OddJ0pd0w4scVcDrby3FQZ3GpuMv2z3GIHpSJU/qFtn6Nw91XUMpBBEgjmKsmvC+D8bxBSBfZGADGLhA+BidaYpx3HD/3F4D8wIPkSDVUrVit0ym5bBQtaKsAxRgW3I9oEFV5zIjfaligRK7cxM5f3Xx99NOI41eqVkKgtDwNJzamY751NIneSWTssNSo2PeQPmKaScXTGdeAgvXS9U27oYSPUd3iO9flUWNAUm5FUMs1IVfbt8zXAbBSpA7x3VdawoUpde2ShMgHTPHIHu2k1peG8FAAe6BmP9HbYxJ3GbmfIetDYtnznrB2z6KVXWB92yukn7RrZhwd/LElKir6YLoJaHnUzsIAG32FE+ZNB3cEZ7B8QrGCR5/IGDX2IsBSGBytpAj2tznI2UE7LrpVBuNJJ1nn+9XlhT1NV7PwKpnHYhY1BmCD+1VYy7GST9gfrUsTdkCe/T/vUMQshfyD9awZYenJxHTtWSt3VgnMIG9STEqRoaQXbRzcxrTO/x9MN9XdtvdeSZgIuXULlic2nOpJhaYeSQBVb2x5VTw/i639Vtuq7bgqCvcYBnlRyYZmOik+lccn7iDpBYJtoqgktcUADcnXYUwwSJ1TWbvWLrbc5coIZUuoVZbg27fwqPSfhbpbsllIm6o18iaHbiF1QFJzryD6wPwt7S+UxSSQ6dgR4Fhxtcvjtc0tnu7mFXm1h1UZUdriZ4aFXNnAVcwBPs6kRvNEHq3MAm2e5u0p/vjUeoofiODa0JYGDoG3U6j7Y0/WpuL8hM/xfh99DmuW2CTCtl7MchnGk+BMivRem4z8O4fbUS2W40/3suh9KzmHxbW7t0W2KakEA6c9CNj6016VXHexg1tkOyC5mVSDlDOWWR4710ldM4xosEE5hsDVnCFR7+VmIBRthOoVio9SAKKThmJvMYXL35gBM9x2orh/Ru5hrnW3sgXKwADKxLMCoEDzn0otnF11hnb8x/WtDwGyjLczgFksqyeGoBIHfqKzdxixadSZ+G23lTPCYrq7lv8aG2fVf3FCZwLxZ8tyEZogHc7jw20oDF4ti+ae0RrAAmd5jSp8SvkOR6UMWQBi5OYL2YEy3j4eNE5DvoNj3S8CpABJDg7FPtyPSfSvQLmEs3DmQJ+a2QsjyU/pXnHDrL2wykZWZWJgg9loZdR36Uxw7MsEgz4GPlWnDOlwQyRbemLcNflRJ2EeXdFWrc17iNRS/BNuDyq816uTCs+NSXzfkyRyvFNxfAeDPaXRhqQP+Zf1H6VJCGEjQjcfqvh4cqCtuZ0mRRQ+8ujDUgcvFfDw5eVePxpnoc7QRbt8zTzhmEW2n0i7t/Vr39zH9KW8NZLlxA5yie33QOY7gdj3TWn4xgC0MmrAABT7MDaOXp5VaK1aEUW3XuDYmyL/bQkPEEZoMH7IbdJ5kbgRXcQ4VUt4gZ2J7QAgJGsnXRVgb7xVuBwYw6kBlfEupbU7eApY1wiUuyROUmDmZiZKoJlk1/wBctvTueRfF4/kOdQxuoOwLiPDWX6xW6222ucamD3gfPal64j/XhWhvXTh0u3M0ldWQjslV7Itpr2dPDfTUUsa3Yxbn6KSlwDMbTCA3fl7j8PKvSw9Tjk/TnswZccq7oivH3RCxzJn3aQaZ4Tg7XLSvntoIjtMBqPCk+PtkaMCGBMg7ioYy4eyixLBRPidP1rxethGGZqPBpwuU8ab5A+OYjI8Bg0ayu1Rfh9zEhGzKCFO5nSdJjbfanGK6DYe2ZxXE7CHmtlWuHv3MCkHE8XYsuVwV686xq1xVEk7wBpERuJrHRdPwaTo/iGw+FCgW27TNnyzJJ2k0xwxxOIPZW84/CpA94EVjOhfGL301SjyRny5gColTrk2mt3i8dibn9Jfdh3SQPcIrhXpgfFuiF5urztZshXzN1t3WIIHZEmapuYDBKPrsVdukHaxagTvGe55HlypXx+w6oG1hWBaNCV2MmqMJjUulbQcJmYe0NEKyBm11BzESO+kk62NFBeL4lhUuAWbN3KVZWNxwx1HZYCAAZg6UVZxpHsHKDvzBHcRsR51bY6NOmZXAcRpHaBYGCARMad8aULiuHvbBITKslfaDTuQUI3kcqEc8fI/bRZdw1t+0VCMd2QaGeZTb3RQ3EOHPbIbRrZgC4Nj4GdVPgY9alh8WCCOY5Ubh8QV9k7iCDBDDuZToRVXFS4BdGcxGpga77VXa31/1tWgxfBUuENZK2XOhtsT1bT9x/sflbTxpPcs3bbhb1vqz1gkcwCR38u4jSpSi0Gy69cthnZC6MpPZbtd/suPkwHrX3EZyqRuACD4xQ+U3L15QQJe5EkAGC0anwplieHvCwA2g9llPIdxpW+AoXG8LoDc9A3mKVcQberr6vYu6owU94NcbCG8wCgmSD4AcyT5UQBw4n9Fs2zlDFxGpOmzUDc6V330QR+Vf11ppjcMpW2SAQS2We4ECq4jYRXRlo5ootXIae/Wi1NSfo5igR/NcTG39Bd8/u0SOBYr+zYn/AALv8Ne50uVdiV8Hn5sdyBTcqVm4QQRoRRH+wcT/AGbE/wCDd/hqQ4Fif7NiP8G7/DQ6zFGa9SDV+TsE3H4Hx4J6HtLpG4H2T3j8M+7an3B+kRCFCMxAOUft3rzK8uVJLXB8UpkYbEg//Bd/h+FEngeI0ZcPiF126q5Knw7O3/avMxz7XZtasjfvMzZyTnJnNz8I7qb4Lia34S4cl0aLcAGs777H50MOD37ik/R76uNx1NwBvFezv4UI3AsR/Z7/APhXP4a+hhkxZ4LdMwyUoMNxmOY4lsPeKm3uBbt9ttARoTM67zlGp8K+sWfo5ORV6+5HLS1bGgzd/lzJnYUw4K+IkJesYgiIVzaue5jl186JbgV23MW7z5mLFijFpP3tPQeQrxOvvpouWPb/AAU9RyjaQi6X4nOtklQHlgdNxCxr79Ky3E2gzP2V+FbHpHwa+y2sti8e00xauGJA3hazeO6O4kk/zbE7D+pu/wANYMOWeWClPk0Ytx2YzHatO9DW7hzEcqeYvonjJ0wmKP8A9e7/AAUNb6I40Mf5ni//AM93+GqlQnozjMuKtsQogMNAByPdWwPHVzQGBPcoLH3AVl+EdGcQLym9g8X1eoaLF7mDGyzvFbbhhuWdEwuJybZfo18MPysUg+vvFchJIFvC/cWOobKRE3GCDXwOvwoSx/J0eri7eTMfYyKWy7mC5ifdW0wvBWdQwt3yNSA9t1IJMkMCoOh238KPs4C6sAW7gH5H/am7UTcn4POcD1+CJ63DWsSh+1ct9vwIuEH3EUTe44cTbVAbaqpnq1GUg8ySx1J2mIjaK3OMtFVl0vR3LZuvPf2VQ1550l4eWn6PgcczE+19HuKo8gVn5VGWGN93kpGTYuxFphqCNJGhzHzJJj1mneNwVyw6BkZVuKHQmO0pEyI3pLhsLj8oDYTEnkJw97T3JrWl4Vwa/dXM1vEi6BlyvZvBQpEHqy69nlp8aLl27GoGFz5bUQuKDoqXlF62IgMdU5/VvuvlqPCr/wDwhilcTZvDNOoXNB5baR4zXH4DikbK2HuyOa23YHyKiKspxkLQrudHj1pu2m6232yREOk7B1G4/EsilFzyrX2eFYkGRZxAImCLdyfflr7F9H7l+c1m9au/7xbFzIx/4iBdPzL7qEoeUMpUZK3jLi+y7D1Me46VY3FLrKVZyVO40E+cCrcZ0axtu4UfDX2PJktXGUjwKr/nUDwHFa/zXE/4F3+CoUPZYMC921aFvKzKGOWQGIJ+yDvFAlSNCCCOR0I8xTnFdGcQqWow2IkpOlq4YMneF0NXXOHYpgBdwuIujk3U3M6+T5dfI0YpVoWXJ//Z"/>
          <p:cNvSpPr>
            <a:spLocks noChangeAspect="1" noChangeArrowheads="1"/>
          </p:cNvSpPr>
          <p:nvPr/>
        </p:nvSpPr>
        <p:spPr bwMode="auto">
          <a:xfrm>
            <a:off x="155575" y="-731838"/>
            <a:ext cx="2286000" cy="15240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9164" name="Picture 12" descr="http://www.emprosnet.gr/sites/default/files/potopoiia_1.jpg"/>
          <p:cNvPicPr>
            <a:picLocks noChangeAspect="1" noChangeArrowheads="1"/>
          </p:cNvPicPr>
          <p:nvPr/>
        </p:nvPicPr>
        <p:blipFill>
          <a:blip r:embed="rId2" cstate="print"/>
          <a:srcRect/>
          <a:stretch>
            <a:fillRect/>
          </a:stretch>
        </p:blipFill>
        <p:spPr bwMode="auto">
          <a:xfrm>
            <a:off x="755576" y="1556792"/>
            <a:ext cx="7632848" cy="508856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9164"/>
                                        </p:tgtEl>
                                        <p:attrNameLst>
                                          <p:attrName>style.visibility</p:attrName>
                                        </p:attrNameLst>
                                      </p:cBhvr>
                                      <p:to>
                                        <p:strVal val="visible"/>
                                      </p:to>
                                    </p:set>
                                    <p:anim calcmode="lin" valueType="num">
                                      <p:cBhvr>
                                        <p:cTn id="7" dur="1000" fill="hold"/>
                                        <p:tgtEl>
                                          <p:spTgt spid="49164"/>
                                        </p:tgtEl>
                                        <p:attrNameLst>
                                          <p:attrName>ppt_w</p:attrName>
                                        </p:attrNameLst>
                                      </p:cBhvr>
                                      <p:tavLst>
                                        <p:tav tm="0">
                                          <p:val>
                                            <p:strVal val="#ppt_w*0.70"/>
                                          </p:val>
                                        </p:tav>
                                        <p:tav tm="100000">
                                          <p:val>
                                            <p:strVal val="#ppt_w"/>
                                          </p:val>
                                        </p:tav>
                                      </p:tavLst>
                                    </p:anim>
                                    <p:anim calcmode="lin" valueType="num">
                                      <p:cBhvr>
                                        <p:cTn id="8" dur="1000" fill="hold"/>
                                        <p:tgtEl>
                                          <p:spTgt spid="49164"/>
                                        </p:tgtEl>
                                        <p:attrNameLst>
                                          <p:attrName>ppt_h</p:attrName>
                                        </p:attrNameLst>
                                      </p:cBhvr>
                                      <p:tavLst>
                                        <p:tav tm="0">
                                          <p:val>
                                            <p:strVal val="#ppt_h"/>
                                          </p:val>
                                        </p:tav>
                                        <p:tav tm="100000">
                                          <p:val>
                                            <p:strVal val="#ppt_h"/>
                                          </p:val>
                                        </p:tav>
                                      </p:tavLst>
                                    </p:anim>
                                    <p:animEffect transition="in" filter="fade">
                                      <p:cBhvr>
                                        <p:cTn id="9" dur="1000"/>
                                        <p:tgtEl>
                                          <p:spTgt spid="4916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79512" y="188640"/>
            <a:ext cx="8712968" cy="1872208"/>
          </a:xfrm>
          <a:prstGeom prst="rect">
            <a:avLst/>
          </a:prstGeom>
        </p:spPr>
        <p:txBody>
          <a:bodyPr wrap="square">
            <a:spAutoFit/>
          </a:bodyPr>
          <a:lstStyle/>
          <a:p>
            <a:r>
              <a:rPr lang="el-GR" sz="2800" b="1" dirty="0" smtClean="0"/>
              <a:t>ποτοαπαγόρευση</a:t>
            </a:r>
            <a:r>
              <a:rPr lang="el-GR" sz="2800" dirty="0" smtClean="0"/>
              <a:t>  </a:t>
            </a:r>
            <a:r>
              <a:rPr lang="el-GR" sz="2800" b="1" dirty="0" smtClean="0"/>
              <a:t>:</a:t>
            </a:r>
            <a:r>
              <a:rPr lang="el-GR" sz="2800" dirty="0" smtClean="0"/>
              <a:t> η απαγόρευση παραγωγής, πώλησης και κατανάλωσης οινοπνευματωδών ποτών: </a:t>
            </a:r>
            <a:r>
              <a:rPr lang="el-GR" sz="2800" i="1" dirty="0" smtClean="0"/>
              <a:t>H</a:t>
            </a:r>
            <a:r>
              <a:rPr lang="el-GR" sz="2800" dirty="0" smtClean="0"/>
              <a:t> </a:t>
            </a:r>
            <a:r>
              <a:rPr lang="el-GR" sz="2800" b="1" dirty="0" smtClean="0"/>
              <a:t>ποτοαπαγόρευση </a:t>
            </a:r>
            <a:r>
              <a:rPr lang="el-GR" sz="2800" i="1" dirty="0" smtClean="0"/>
              <a:t>εφαρμόστηκε στην </a:t>
            </a:r>
            <a:r>
              <a:rPr lang="el-GR" sz="2800" i="1" dirty="0" err="1" smtClean="0"/>
              <a:t>Aμερική</a:t>
            </a:r>
            <a:r>
              <a:rPr lang="el-GR" sz="2800" i="1" dirty="0" smtClean="0"/>
              <a:t> στις αρχές του 20ού αι.</a:t>
            </a:r>
            <a:endParaRPr lang="el-GR" sz="2800" dirty="0"/>
          </a:p>
        </p:txBody>
      </p:sp>
      <p:pic>
        <p:nvPicPr>
          <p:cNvPr id="50179" name="Picture 3" descr="http://www.youkoufme.gr/upldfiles/2011/11/potoapagorefsh-1.jpg"/>
          <p:cNvPicPr>
            <a:picLocks noChangeAspect="1" noChangeArrowheads="1"/>
          </p:cNvPicPr>
          <p:nvPr/>
        </p:nvPicPr>
        <p:blipFill>
          <a:blip r:embed="rId2" cstate="print"/>
          <a:srcRect/>
          <a:stretch>
            <a:fillRect/>
          </a:stretch>
        </p:blipFill>
        <p:spPr bwMode="auto">
          <a:xfrm>
            <a:off x="2411760" y="1844824"/>
            <a:ext cx="4968552" cy="48070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drinkbank.files.wordpress.com/2012/05/dancing-wine-black-wallpaper-1.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barn(inHorizontal)">
                                      <p:cBhvr>
                                        <p:cTn id="7" dur="5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2.bp.blogspot.com/-vEHYUZ5TaFg/TqH15hoJm1I/AAAAAAAATv4/d00vzkNKFck/s1600/253ED7F06E7FC2F0664CBE77A56402AF.jpg"/>
          <p:cNvPicPr>
            <a:picLocks noChangeAspect="1" noChangeArrowheads="1"/>
          </p:cNvPicPr>
          <p:nvPr/>
        </p:nvPicPr>
        <p:blipFill>
          <a:blip r:embed="rId2" cstate="print"/>
          <a:srcRect/>
          <a:stretch>
            <a:fillRect/>
          </a:stretch>
        </p:blipFill>
        <p:spPr bwMode="auto">
          <a:xfrm>
            <a:off x="179326" y="169528"/>
            <a:ext cx="8785161" cy="6427824"/>
          </a:xfrm>
          <a:prstGeom prst="rect">
            <a:avLst/>
          </a:prstGeom>
          <a:noFill/>
        </p:spPr>
      </p:pic>
      <p:sp>
        <p:nvSpPr>
          <p:cNvPr id="3" name="2 - TextBox"/>
          <p:cNvSpPr txBox="1"/>
          <p:nvPr/>
        </p:nvSpPr>
        <p:spPr>
          <a:xfrm>
            <a:off x="395536" y="620688"/>
            <a:ext cx="4608512" cy="923330"/>
          </a:xfrm>
          <a:prstGeom prst="rect">
            <a:avLst/>
          </a:prstGeom>
          <a:noFill/>
        </p:spPr>
        <p:txBody>
          <a:bodyPr wrap="square" rtlCol="0">
            <a:spAutoFit/>
          </a:bodyPr>
          <a:lstStyle/>
          <a:p>
            <a:r>
              <a:rPr lang="el-GR" sz="5400" b="1" dirty="0" smtClean="0">
                <a:solidFill>
                  <a:schemeClr val="accent2">
                    <a:lumMod val="20000"/>
                    <a:lumOff val="80000"/>
                  </a:schemeClr>
                </a:solidFill>
              </a:rPr>
              <a:t>Τελειώσαμε !!!</a:t>
            </a:r>
            <a:endParaRPr lang="el-GR" sz="5400" b="1" dirty="0">
              <a:solidFill>
                <a:schemeClr val="accent2">
                  <a:lumMod val="20000"/>
                  <a:lumOff val="8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dissolve">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Ποτήρι “Κνωσού”"/>
          <p:cNvPicPr>
            <a:picLocks noChangeAspect="1" noChangeArrowheads="1"/>
          </p:cNvPicPr>
          <p:nvPr/>
        </p:nvPicPr>
        <p:blipFill>
          <a:blip r:embed="rId2" cstate="print"/>
          <a:srcRect/>
          <a:stretch>
            <a:fillRect/>
          </a:stretch>
        </p:blipFill>
        <p:spPr bwMode="auto">
          <a:xfrm>
            <a:off x="0" y="-8375"/>
            <a:ext cx="9144000" cy="6866375"/>
          </a:xfrm>
          <a:prstGeom prst="rect">
            <a:avLst/>
          </a:prstGeom>
          <a:noFill/>
        </p:spPr>
      </p:pic>
      <p:sp>
        <p:nvSpPr>
          <p:cNvPr id="3" name="2 - TextBox"/>
          <p:cNvSpPr txBox="1"/>
          <p:nvPr/>
        </p:nvSpPr>
        <p:spPr>
          <a:xfrm>
            <a:off x="0" y="1772816"/>
            <a:ext cx="2771800" cy="1754326"/>
          </a:xfrm>
          <a:prstGeom prst="rect">
            <a:avLst/>
          </a:prstGeom>
          <a:noFill/>
        </p:spPr>
        <p:txBody>
          <a:bodyPr wrap="square" rtlCol="0">
            <a:spAutoFit/>
          </a:bodyPr>
          <a:lstStyle/>
          <a:p>
            <a:r>
              <a:rPr lang="el-GR" sz="5400" b="1" dirty="0" smtClean="0">
                <a:solidFill>
                  <a:schemeClr val="accent2">
                    <a:lumMod val="50000"/>
                  </a:schemeClr>
                </a:solidFill>
              </a:rPr>
              <a:t>Ποτήρι Κνωσού</a:t>
            </a:r>
            <a:endParaRPr lang="el-GR" sz="5400" b="1" dirty="0">
              <a:solidFill>
                <a:schemeClr val="accent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1000" fill="hold"/>
                                        <p:tgtEl>
                                          <p:spTgt spid="61442"/>
                                        </p:tgtEl>
                                        <p:attrNameLst>
                                          <p:attrName>ppt_w</p:attrName>
                                        </p:attrNameLst>
                                      </p:cBhvr>
                                      <p:tavLst>
                                        <p:tav tm="0">
                                          <p:val>
                                            <p:strVal val="#ppt_w*0.70"/>
                                          </p:val>
                                        </p:tav>
                                        <p:tav tm="100000">
                                          <p:val>
                                            <p:strVal val="#ppt_w"/>
                                          </p:val>
                                        </p:tav>
                                      </p:tavLst>
                                    </p:anim>
                                    <p:anim calcmode="lin" valueType="num">
                                      <p:cBhvr>
                                        <p:cTn id="8" dur="1000" fill="hold"/>
                                        <p:tgtEl>
                                          <p:spTgt spid="61442"/>
                                        </p:tgtEl>
                                        <p:attrNameLst>
                                          <p:attrName>ppt_h</p:attrName>
                                        </p:attrNameLst>
                                      </p:cBhvr>
                                      <p:tavLst>
                                        <p:tav tm="0">
                                          <p:val>
                                            <p:strVal val="#ppt_h"/>
                                          </p:val>
                                        </p:tav>
                                        <p:tav tm="100000">
                                          <p:val>
                                            <p:strVal val="#ppt_h"/>
                                          </p:val>
                                        </p:tav>
                                      </p:tavLst>
                                    </p:anim>
                                    <p:animEffect transition="in" filter="fade">
                                      <p:cBhvr>
                                        <p:cTn id="9" dur="10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539552" y="260648"/>
            <a:ext cx="7704856" cy="1323439"/>
          </a:xfrm>
          <a:prstGeom prst="rect">
            <a:avLst/>
          </a:prstGeom>
          <a:noFill/>
        </p:spPr>
        <p:txBody>
          <a:bodyPr wrap="square" rtlCol="0">
            <a:spAutoFit/>
          </a:bodyPr>
          <a:lstStyle/>
          <a:p>
            <a:pPr algn="ctr"/>
            <a:r>
              <a:rPr lang="el-GR" sz="4000" b="1" dirty="0" smtClean="0">
                <a:solidFill>
                  <a:schemeClr val="tx2">
                    <a:lumMod val="75000"/>
                  </a:schemeClr>
                </a:solidFill>
              </a:rPr>
              <a:t>Αρχαίο ελληνικό</a:t>
            </a:r>
            <a:r>
              <a:rPr lang="el-GR" sz="4000" dirty="0" smtClean="0">
                <a:solidFill>
                  <a:schemeClr val="tx2">
                    <a:lumMod val="75000"/>
                  </a:schemeClr>
                </a:solidFill>
              </a:rPr>
              <a:t> κύπελλο.   </a:t>
            </a:r>
          </a:p>
          <a:p>
            <a:pPr algn="ctr"/>
            <a:r>
              <a:rPr lang="el-GR" sz="4000" dirty="0" smtClean="0">
                <a:solidFill>
                  <a:schemeClr val="tx2">
                    <a:lumMod val="75000"/>
                  </a:schemeClr>
                </a:solidFill>
              </a:rPr>
              <a:t>550-540  π. Χ. Μουσείο Λούβρο.</a:t>
            </a:r>
            <a:endParaRPr lang="el-GR" sz="4000" dirty="0">
              <a:solidFill>
                <a:schemeClr val="tx2">
                  <a:lumMod val="75000"/>
                </a:schemeClr>
              </a:solidFill>
            </a:endParaRPr>
          </a:p>
        </p:txBody>
      </p:sp>
      <p:pic>
        <p:nvPicPr>
          <p:cNvPr id="29698" name="Picture 2" descr="http://t2.gstatic.com/images?q=tbn:ANd9GcSFpfxgppVJ82JkZDEiMF46U9tNW-RCrjnp8D8mqpD47zwr1T2g"/>
          <p:cNvPicPr>
            <a:picLocks noChangeAspect="1" noChangeArrowheads="1"/>
          </p:cNvPicPr>
          <p:nvPr/>
        </p:nvPicPr>
        <p:blipFill>
          <a:blip r:embed="rId2" cstate="print"/>
          <a:srcRect/>
          <a:stretch>
            <a:fillRect/>
          </a:stretch>
        </p:blipFill>
        <p:spPr bwMode="auto">
          <a:xfrm>
            <a:off x="251520" y="1628800"/>
            <a:ext cx="8686434" cy="50523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770" decel="100000"/>
                                        <p:tgtEl>
                                          <p:spTgt spid="29698"/>
                                        </p:tgtEl>
                                      </p:cBhvr>
                                    </p:animEffect>
                                    <p:animScale>
                                      <p:cBhvr>
                                        <p:cTn id="8" dur="770" decel="100000"/>
                                        <p:tgtEl>
                                          <p:spTgt spid="29698"/>
                                        </p:tgtEl>
                                      </p:cBhvr>
                                      <p:from x="10000" y="10000"/>
                                      <p:to x="200000" y="450000"/>
                                    </p:animScale>
                                    <p:animScale>
                                      <p:cBhvr>
                                        <p:cTn id="9" dur="1230" accel="100000" fill="hold">
                                          <p:stCondLst>
                                            <p:cond delay="770"/>
                                          </p:stCondLst>
                                        </p:cTn>
                                        <p:tgtEl>
                                          <p:spTgt spid="29698"/>
                                        </p:tgtEl>
                                      </p:cBhvr>
                                      <p:from x="200000" y="450000"/>
                                      <p:to x="100000" y="100000"/>
                                    </p:animScale>
                                    <p:set>
                                      <p:cBhvr>
                                        <p:cTn id="10" dur="770" fill="hold"/>
                                        <p:tgtEl>
                                          <p:spTgt spid="29698"/>
                                        </p:tgtEl>
                                        <p:attrNameLst>
                                          <p:attrName>ppt_x</p:attrName>
                                        </p:attrNameLst>
                                      </p:cBhvr>
                                      <p:to>
                                        <p:strVal val="(0.5)"/>
                                      </p:to>
                                    </p:set>
                                    <p:anim from="(0.5)" to="(#ppt_x)" calcmode="lin" valueType="num">
                                      <p:cBhvr>
                                        <p:cTn id="11" dur="1230" accel="100000" fill="hold">
                                          <p:stCondLst>
                                            <p:cond delay="770"/>
                                          </p:stCondLst>
                                        </p:cTn>
                                        <p:tgtEl>
                                          <p:spTgt spid="29698"/>
                                        </p:tgtEl>
                                        <p:attrNameLst>
                                          <p:attrName>ppt_x</p:attrName>
                                        </p:attrNameLst>
                                      </p:cBhvr>
                                    </p:anim>
                                    <p:set>
                                      <p:cBhvr>
                                        <p:cTn id="12" dur="770" fill="hold"/>
                                        <p:tgtEl>
                                          <p:spTgt spid="29698"/>
                                        </p:tgtEl>
                                        <p:attrNameLst>
                                          <p:attrName>ppt_y</p:attrName>
                                        </p:attrNameLst>
                                      </p:cBhvr>
                                      <p:to>
                                        <p:strVal val="(#ppt_y+0.4)"/>
                                      </p:to>
                                    </p:set>
                                    <p:anim from="(#ppt_y+0.4)" to="(#ppt_y)" calcmode="lin" valueType="num">
                                      <p:cBhvr>
                                        <p:cTn id="13" dur="1230" accel="100000" fill="hold">
                                          <p:stCondLst>
                                            <p:cond delay="770"/>
                                          </p:stCondLst>
                                        </p:cTn>
                                        <p:tgtEl>
                                          <p:spTgt spid="2969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lide(fromBottom)">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15741" y="332656"/>
            <a:ext cx="8628259" cy="1077218"/>
          </a:xfrm>
          <a:prstGeom prst="rect">
            <a:avLst/>
          </a:prstGeom>
        </p:spPr>
        <p:txBody>
          <a:bodyPr wrap="none">
            <a:spAutoFit/>
          </a:bodyPr>
          <a:lstStyle/>
          <a:p>
            <a:r>
              <a:rPr lang="el-GR" sz="3200" b="1" dirty="0" smtClean="0">
                <a:solidFill>
                  <a:srgbClr val="FFC000"/>
                </a:solidFill>
              </a:rPr>
              <a:t>ποτήρι για κρασί με δυο λαβές </a:t>
            </a:r>
            <a:r>
              <a:rPr lang="el-GR" sz="3200" dirty="0" smtClean="0">
                <a:solidFill>
                  <a:srgbClr val="FFC000"/>
                </a:solidFill>
              </a:rPr>
              <a:t>,</a:t>
            </a:r>
            <a:r>
              <a:rPr lang="el-GR" sz="3200" dirty="0" smtClean="0"/>
              <a:t> </a:t>
            </a:r>
            <a:r>
              <a:rPr lang="el-GR" sz="3200" b="1" dirty="0" smtClean="0">
                <a:solidFill>
                  <a:srgbClr val="FFC000"/>
                </a:solidFill>
              </a:rPr>
              <a:t>540  π. Χ </a:t>
            </a:r>
          </a:p>
          <a:p>
            <a:r>
              <a:rPr lang="el-GR" sz="3200" b="1" dirty="0" smtClean="0">
                <a:solidFill>
                  <a:srgbClr val="FFC000"/>
                </a:solidFill>
              </a:rPr>
              <a:t>βρίσκεται στις συλλογές του Μουσείου Μπενάκη</a:t>
            </a:r>
            <a:endParaRPr lang="el-GR" sz="3200" b="1" dirty="0">
              <a:solidFill>
                <a:srgbClr val="FFC000"/>
              </a:solidFill>
            </a:endParaRPr>
          </a:p>
        </p:txBody>
      </p:sp>
      <p:pic>
        <p:nvPicPr>
          <p:cNvPr id="31746" name="Picture 2" descr="http://p-nstatic.doldigital.net/taneawebstatic/7415EF246FE69F0340CDF399CAF12B68.jpg"/>
          <p:cNvPicPr>
            <a:picLocks noChangeAspect="1" noChangeArrowheads="1"/>
          </p:cNvPicPr>
          <p:nvPr/>
        </p:nvPicPr>
        <p:blipFill>
          <a:blip r:embed="rId2" cstate="print"/>
          <a:srcRect/>
          <a:stretch>
            <a:fillRect/>
          </a:stretch>
        </p:blipFill>
        <p:spPr bwMode="auto">
          <a:xfrm>
            <a:off x="1043608" y="1772816"/>
            <a:ext cx="7359411" cy="47525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1746"/>
                                        </p:tgtEl>
                                        <p:attrNameLst>
                                          <p:attrName>style.visibility</p:attrName>
                                        </p:attrNameLst>
                                      </p:cBhvr>
                                      <p:to>
                                        <p:strVal val="visible"/>
                                      </p:to>
                                    </p:set>
                                    <p:animEffect transition="in" filter="fade">
                                      <p:cBhvr>
                                        <p:cTn id="14" dur="1000"/>
                                        <p:tgtEl>
                                          <p:spTgt spid="31746"/>
                                        </p:tgtEl>
                                      </p:cBhvr>
                                    </p:animEffect>
                                    <p:anim calcmode="lin" valueType="num">
                                      <p:cBhvr>
                                        <p:cTn id="15" dur="1000" fill="hold"/>
                                        <p:tgtEl>
                                          <p:spTgt spid="31746"/>
                                        </p:tgtEl>
                                        <p:attrNameLst>
                                          <p:attrName>ppt_x</p:attrName>
                                        </p:attrNameLst>
                                      </p:cBhvr>
                                      <p:tavLst>
                                        <p:tav tm="0">
                                          <p:val>
                                            <p:strVal val="#ppt_x"/>
                                          </p:val>
                                        </p:tav>
                                        <p:tav tm="100000">
                                          <p:val>
                                            <p:strVal val="#ppt_x"/>
                                          </p:val>
                                        </p:tav>
                                      </p:tavLst>
                                    </p:anim>
                                    <p:anim calcmode="lin" valueType="num">
                                      <p:cBhvr>
                                        <p:cTn id="16" dur="1000" fill="hold"/>
                                        <p:tgtEl>
                                          <p:spTgt spid="317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users.ach.sch.gr/pchaloul/epokhi-halkou/mykenai/nest_cup.gif"/>
          <p:cNvPicPr>
            <a:picLocks noChangeAspect="1" noChangeArrowheads="1"/>
          </p:cNvPicPr>
          <p:nvPr/>
        </p:nvPicPr>
        <p:blipFill>
          <a:blip r:embed="rId2" cstate="print"/>
          <a:srcRect/>
          <a:stretch>
            <a:fillRect/>
          </a:stretch>
        </p:blipFill>
        <p:spPr bwMode="auto">
          <a:xfrm>
            <a:off x="0" y="0"/>
            <a:ext cx="6665116" cy="6858000"/>
          </a:xfrm>
          <a:prstGeom prst="rect">
            <a:avLst/>
          </a:prstGeom>
          <a:noFill/>
        </p:spPr>
      </p:pic>
      <p:sp>
        <p:nvSpPr>
          <p:cNvPr id="3" name="2 - TextBox"/>
          <p:cNvSpPr txBox="1"/>
          <p:nvPr/>
        </p:nvSpPr>
        <p:spPr>
          <a:xfrm>
            <a:off x="6948264" y="620688"/>
            <a:ext cx="1944216" cy="3970318"/>
          </a:xfrm>
          <a:prstGeom prst="rect">
            <a:avLst/>
          </a:prstGeom>
          <a:noFill/>
        </p:spPr>
        <p:txBody>
          <a:bodyPr wrap="square" rtlCol="0">
            <a:spAutoFit/>
          </a:bodyPr>
          <a:lstStyle/>
          <a:p>
            <a:pPr algn="ctr"/>
            <a:r>
              <a:rPr lang="el-GR" sz="3600" b="1" dirty="0" smtClean="0">
                <a:solidFill>
                  <a:schemeClr val="accent3">
                    <a:lumMod val="40000"/>
                    <a:lumOff val="60000"/>
                  </a:schemeClr>
                </a:solidFill>
              </a:rPr>
              <a:t>Το Χρυσό ποτήρι του Νέστορα από την Πύλο</a:t>
            </a:r>
            <a:endParaRPr lang="el-GR" sz="3600" b="1" dirty="0">
              <a:solidFill>
                <a:schemeClr val="accent3">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1000" fill="hold"/>
                                        <p:tgtEl>
                                          <p:spTgt spid="32770"/>
                                        </p:tgtEl>
                                        <p:attrNameLst>
                                          <p:attrName>ppt_w</p:attrName>
                                        </p:attrNameLst>
                                      </p:cBhvr>
                                      <p:tavLst>
                                        <p:tav tm="0">
                                          <p:val>
                                            <p:strVal val="#ppt_w*0.70"/>
                                          </p:val>
                                        </p:tav>
                                        <p:tav tm="100000">
                                          <p:val>
                                            <p:strVal val="#ppt_w"/>
                                          </p:val>
                                        </p:tav>
                                      </p:tavLst>
                                    </p:anim>
                                    <p:anim calcmode="lin" valueType="num">
                                      <p:cBhvr>
                                        <p:cTn id="8" dur="1000" fill="hold"/>
                                        <p:tgtEl>
                                          <p:spTgt spid="32770"/>
                                        </p:tgtEl>
                                        <p:attrNameLst>
                                          <p:attrName>ppt_h</p:attrName>
                                        </p:attrNameLst>
                                      </p:cBhvr>
                                      <p:tavLst>
                                        <p:tav tm="0">
                                          <p:val>
                                            <p:strVal val="#ppt_h"/>
                                          </p:val>
                                        </p:tav>
                                        <p:tav tm="100000">
                                          <p:val>
                                            <p:strVal val="#ppt_h"/>
                                          </p:val>
                                        </p:tav>
                                      </p:tavLst>
                                    </p:anim>
                                    <p:animEffect transition="in" filter="fade">
                                      <p:cBhvr>
                                        <p:cTn id="9" dur="1000"/>
                                        <p:tgtEl>
                                          <p:spTgt spid="32770"/>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0" y="0"/>
            <a:ext cx="9144000" cy="6858000"/>
            <a:chOff x="0" y="0"/>
            <a:chExt cx="9144000" cy="6858000"/>
          </a:xfrm>
        </p:grpSpPr>
        <p:pic>
          <p:nvPicPr>
            <p:cNvPr id="21506" name="Picture 2" descr="http://3.bp.blogspot.com/-8W77Hn_nrM8/UKaZ1L5qr2I/AAAAAAAAQ08/MsSa84zuvQY/s1600/water_glass.jpg"/>
            <p:cNvPicPr>
              <a:picLocks noChangeAspect="1" noChangeArrowheads="1"/>
            </p:cNvPicPr>
            <p:nvPr/>
          </p:nvPicPr>
          <p:blipFill>
            <a:blip r:embed="rId2" cstate="print"/>
            <a:srcRect/>
            <a:stretch>
              <a:fillRect/>
            </a:stretch>
          </p:blipFill>
          <p:spPr bwMode="auto">
            <a:xfrm>
              <a:off x="0" y="1817440"/>
              <a:ext cx="9144000" cy="5040560"/>
            </a:xfrm>
            <a:prstGeom prst="rect">
              <a:avLst/>
            </a:prstGeom>
            <a:noFill/>
          </p:spPr>
        </p:pic>
        <p:sp>
          <p:nvSpPr>
            <p:cNvPr id="3" name="2 - Ορθογώνιο"/>
            <p:cNvSpPr/>
            <p:nvPr/>
          </p:nvSpPr>
          <p:spPr>
            <a:xfrm>
              <a:off x="251520" y="0"/>
              <a:ext cx="7920880" cy="1600438"/>
            </a:xfrm>
            <a:prstGeom prst="rect">
              <a:avLst/>
            </a:prstGeom>
          </p:spPr>
          <p:txBody>
            <a:bodyPr wrap="square">
              <a:spAutoFit/>
            </a:bodyPr>
            <a:lstStyle/>
            <a:p>
              <a:r>
                <a:rPr lang="el-GR" sz="5400" dirty="0" err="1" smtClean="0"/>
                <a:t>πόσιμος</a:t>
              </a:r>
              <a:r>
                <a:rPr lang="el-GR" sz="5400" dirty="0" smtClean="0"/>
                <a:t> =</a:t>
              </a:r>
            </a:p>
            <a:p>
              <a:r>
                <a:rPr lang="el-GR" dirty="0" smtClean="0"/>
                <a:t> </a:t>
              </a:r>
              <a:r>
                <a:rPr lang="el-GR" sz="4400" dirty="0" smtClean="0"/>
                <a:t>κατάλληλος να τον πιεις</a:t>
              </a:r>
              <a:endParaRPr lang="el-GR" sz="4400" dirty="0"/>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TotalTime>
  <Words>770</Words>
  <Application>Microsoft Office PowerPoint</Application>
  <PresentationFormat>Προβολή στην οθόνη (4:3)</PresentationFormat>
  <Paragraphs>81</Paragraphs>
  <Slides>48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48</vt:i4>
      </vt:variant>
    </vt:vector>
  </HeadingPairs>
  <TitlesOfParts>
    <vt:vector size="49" baseType="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Angie</dc:creator>
  <cp:lastModifiedBy>lap</cp:lastModifiedBy>
  <cp:revision>80</cp:revision>
  <dcterms:created xsi:type="dcterms:W3CDTF">2012-11-26T16:31:10Z</dcterms:created>
  <dcterms:modified xsi:type="dcterms:W3CDTF">2014-11-19T04:26:59Z</dcterms:modified>
</cp:coreProperties>
</file>